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Raleway" charset="0"/>
      <p:regular r:id="rId23"/>
      <p:bold r:id="rId24"/>
      <p:italic r:id="rId25"/>
      <p:boldItalic r:id="rId26"/>
    </p:embeddedFont>
    <p:embeddedFont>
      <p:font typeface="Lato"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DEA288E7-10E5-4A44-BD2C-2A49831E925F}">
  <a:tblStyle styleId="{DEA288E7-10E5-4A44-BD2C-2A49831E92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52" d="100"/>
          <a:sy n="152" d="100"/>
        </p:scale>
        <p:origin x="-444" y="-90"/>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cd01a06c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cd01a06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cd01a06c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cd01a06c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cd01a06c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cd01a06c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cd01a06cf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cd01a06c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cd01a06c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cd01a06c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4ccc1d4d0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4ccc1d4d0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f3365def9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f3365def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4ccc1d4d06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4ccc1d4d06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f3365def9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4f3365def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ccc2aa10a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ccc2aa10a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4f3365def9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4f3365def9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cd01a06cf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cd01a06c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f3365def9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f3365def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4f3365def9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4f3365def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4eb99f3b10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4eb99f3b1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eb99f3b10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4eb99f3b1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f3365def9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f3365def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f3365def9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f3365def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4f3365def9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4f3365def9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www.facebook.com/ImusLaboratory"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video" Target="file:///C:\Users\Toby\Desktop\Inventions\3D%20Scanner\Ver%203\quickdemo.mp4" TargetMode="Externa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866900" y="1498375"/>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Budget 3D Scanner Project</a:t>
            </a:r>
            <a:endParaRPr/>
          </a:p>
        </p:txBody>
      </p:sp>
      <p:sp>
        <p:nvSpPr>
          <p:cNvPr id="87" name="Google Shape;87;p13"/>
          <p:cNvSpPr txBox="1">
            <a:spLocks noGrp="1"/>
          </p:cNvSpPr>
          <p:nvPr>
            <p:ph type="subTitle" idx="1"/>
          </p:nvPr>
        </p:nvSpPr>
        <p:spPr>
          <a:xfrm>
            <a:off x="1825725" y="2927500"/>
            <a:ext cx="6385800" cy="99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(Redistribution Edition - Open Source Project)</a:t>
            </a:r>
            <a:endParaRPr/>
          </a:p>
          <a:p>
            <a:pPr marL="0" lvl="0" indent="0" algn="l" rtl="0">
              <a:spcBef>
                <a:spcPts val="0"/>
              </a:spcBef>
              <a:spcAft>
                <a:spcPts val="0"/>
              </a:spcAft>
              <a:buNone/>
            </a:pPr>
            <a:r>
              <a:rPr lang="en-GB"/>
              <a:t>Hardware &amp; Arduino Programming: Toby</a:t>
            </a:r>
            <a:endParaRPr/>
          </a:p>
          <a:p>
            <a:pPr marL="0" lvl="0" indent="0" algn="l" rtl="0">
              <a:spcBef>
                <a:spcPts val="0"/>
              </a:spcBef>
              <a:spcAft>
                <a:spcPts val="0"/>
              </a:spcAft>
              <a:buNone/>
            </a:pPr>
            <a:r>
              <a:rPr lang="en-GB"/>
              <a:t>Post-processing &amp; Optimization: Andy</a:t>
            </a:r>
            <a:endParaRPr/>
          </a:p>
        </p:txBody>
      </p:sp>
      <p:pic>
        <p:nvPicPr>
          <p:cNvPr id="88" name="Google Shape;88;p13"/>
          <p:cNvPicPr preferRelativeResize="0"/>
          <p:nvPr/>
        </p:nvPicPr>
        <p:blipFill>
          <a:blip r:embed="rId3">
            <a:alphaModFix/>
          </a:blip>
          <a:stretch>
            <a:fillRect/>
          </a:stretch>
        </p:blipFill>
        <p:spPr>
          <a:xfrm>
            <a:off x="0" y="2100248"/>
            <a:ext cx="3148900" cy="3148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Calibration formula deduction</a:t>
            </a:r>
            <a:endParaRPr/>
          </a:p>
        </p:txBody>
      </p:sp>
      <p:sp>
        <p:nvSpPr>
          <p:cNvPr id="174" name="Google Shape;174;p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5" name="Google Shape;175;p22"/>
          <p:cNvPicPr preferRelativeResize="0"/>
          <p:nvPr/>
        </p:nvPicPr>
        <p:blipFill>
          <a:blip r:embed="rId3">
            <a:alphaModFix/>
          </a:blip>
          <a:stretch>
            <a:fillRect/>
          </a:stretch>
        </p:blipFill>
        <p:spPr>
          <a:xfrm>
            <a:off x="1911800" y="2078875"/>
            <a:ext cx="5448216" cy="3064624"/>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Assumptions</a:t>
            </a:r>
            <a:endParaRPr/>
          </a:p>
        </p:txBody>
      </p:sp>
      <p:sp>
        <p:nvSpPr>
          <p:cNvPr id="181" name="Google Shape;181;p23"/>
          <p:cNvSpPr txBox="1">
            <a:spLocks noGrp="1"/>
          </p:cNvSpPr>
          <p:nvPr>
            <p:ph type="body" idx="1"/>
          </p:nvPr>
        </p:nvSpPr>
        <p:spPr>
          <a:xfrm>
            <a:off x="727650" y="2188493"/>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placement of calibration box is off centered → unknow center point</a:t>
            </a:r>
            <a:endParaRPr/>
          </a:p>
          <a:p>
            <a:pPr marL="0" lvl="0" indent="0" algn="l" rtl="0">
              <a:spcBef>
                <a:spcPts val="1600"/>
              </a:spcBef>
              <a:spcAft>
                <a:spcPts val="0"/>
              </a:spcAft>
              <a:buNone/>
            </a:pPr>
            <a:r>
              <a:rPr lang="en-GB"/>
              <a:t>The height ratio is straight forward: (top - bottom )/ steps</a:t>
            </a:r>
            <a:endParaRPr/>
          </a:p>
          <a:p>
            <a:pPr marL="0" lvl="0" indent="0" algn="l" rtl="0">
              <a:spcBef>
                <a:spcPts val="1600"/>
              </a:spcBef>
              <a:spcAft>
                <a:spcPts val="0"/>
              </a:spcAft>
              <a:buNone/>
            </a:pPr>
            <a:r>
              <a:rPr lang="en-GB"/>
              <a:t>The depth is the complicated part.</a:t>
            </a:r>
            <a:endParaRPr/>
          </a:p>
          <a:p>
            <a:pPr marL="0" lvl="0" indent="0" algn="l" rtl="0">
              <a:spcBef>
                <a:spcPts val="1600"/>
              </a:spcBef>
              <a:spcAft>
                <a:spcPts val="0"/>
              </a:spcAft>
              <a:buNone/>
            </a:pPr>
            <a:r>
              <a:rPr lang="en-GB"/>
              <a:t>x = depth * sin(theta), y = depth * cos (theta)</a:t>
            </a:r>
            <a:endParaRPr/>
          </a:p>
          <a:p>
            <a:pPr marL="0" lvl="0" indent="0" algn="l" rtl="0">
              <a:spcBef>
                <a:spcPts val="1600"/>
              </a:spcBef>
              <a:spcAft>
                <a:spcPts val="1600"/>
              </a:spcAft>
              <a:buNone/>
            </a:pPr>
            <a:r>
              <a:rPr lang="en-GB" b="1" i="1"/>
              <a:t>But hey the box is off centered and we don’t know any of x and y and theta!</a:t>
            </a:r>
            <a:endParaRPr b="1" i="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Derive a function that link everything together</a:t>
            </a:r>
            <a:endParaRPr/>
          </a:p>
        </p:txBody>
      </p:sp>
      <p:sp>
        <p:nvSpPr>
          <p:cNvPr id="187" name="Google Shape;187;p24"/>
          <p:cNvSpPr txBox="1">
            <a:spLocks noGrp="1"/>
          </p:cNvSpPr>
          <p:nvPr>
            <p:ph type="body" idx="1"/>
          </p:nvPr>
        </p:nvSpPr>
        <p:spPr>
          <a:xfrm>
            <a:off x="729450" y="2078875"/>
            <a:ext cx="42252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 =  </a:t>
            </a:r>
            <a:endParaRPr/>
          </a:p>
          <a:p>
            <a:pPr marL="0" lvl="0" indent="0" algn="l" rtl="0">
              <a:spcBef>
                <a:spcPts val="1600"/>
              </a:spcBef>
              <a:spcAft>
                <a:spcPts val="0"/>
              </a:spcAft>
              <a:buNone/>
            </a:pPr>
            <a:r>
              <a:rPr lang="en-GB"/>
              <a:t> (side /2 + Ox) / sin(theta+offset) | 0&lt;= theta &lt;=pi/2 </a:t>
            </a:r>
            <a:endParaRPr/>
          </a:p>
          <a:p>
            <a:pPr marL="0" lvl="0" indent="0" algn="l" rtl="0">
              <a:spcBef>
                <a:spcPts val="1600"/>
              </a:spcBef>
              <a:spcAft>
                <a:spcPts val="0"/>
              </a:spcAft>
              <a:buNone/>
            </a:pPr>
            <a:r>
              <a:rPr lang="en-GB"/>
              <a:t> (side /2 - Oy) / sin(theta+offset) | pi/2&lt;= theta &lt;= pi</a:t>
            </a:r>
            <a:endParaRPr/>
          </a:p>
          <a:p>
            <a:pPr marL="0" lvl="0" indent="0" algn="l" rtl="0">
              <a:spcBef>
                <a:spcPts val="1600"/>
              </a:spcBef>
              <a:spcAft>
                <a:spcPts val="0"/>
              </a:spcAft>
              <a:buNone/>
            </a:pPr>
            <a:r>
              <a:rPr lang="en-GB"/>
              <a:t>(side /2 - Ox) / sin(theta+offset) | pi &lt;= theta &lt;= 3pi/2</a:t>
            </a:r>
            <a:endParaRPr/>
          </a:p>
          <a:p>
            <a:pPr marL="0" lvl="0" indent="0" algn="l" rtl="0">
              <a:spcBef>
                <a:spcPts val="1600"/>
              </a:spcBef>
              <a:spcAft>
                <a:spcPts val="0"/>
              </a:spcAft>
              <a:buClr>
                <a:srgbClr val="000000"/>
              </a:buClr>
              <a:buSzPts val="1100"/>
              <a:buFont typeface="Arial"/>
              <a:buNone/>
            </a:pPr>
            <a:r>
              <a:rPr lang="en-GB"/>
              <a:t>(side /2 + Oy) / sin(theta+offset) | 3pi/2&lt;= theta &lt;= 2pi</a:t>
            </a:r>
            <a:endParaRPr/>
          </a:p>
          <a:p>
            <a:pPr marL="0" lvl="0" indent="0" algn="l" rtl="0">
              <a:spcBef>
                <a:spcPts val="1600"/>
              </a:spcBef>
              <a:spcAft>
                <a:spcPts val="1600"/>
              </a:spcAft>
              <a:buNone/>
            </a:pPr>
            <a:r>
              <a:rPr lang="en-GB" b="1"/>
              <a:t>Too complicate, we can go with only local minimum : (sin(theta)=1)</a:t>
            </a:r>
            <a:endParaRPr b="1"/>
          </a:p>
        </p:txBody>
      </p:sp>
      <p:grpSp>
        <p:nvGrpSpPr>
          <p:cNvPr id="188" name="Google Shape;188;p24"/>
          <p:cNvGrpSpPr/>
          <p:nvPr/>
        </p:nvGrpSpPr>
        <p:grpSpPr>
          <a:xfrm>
            <a:off x="5774875" y="2189275"/>
            <a:ext cx="2219550" cy="2163450"/>
            <a:chOff x="5774875" y="2189275"/>
            <a:chExt cx="2219550" cy="2163450"/>
          </a:xfrm>
        </p:grpSpPr>
        <p:sp>
          <p:nvSpPr>
            <p:cNvPr id="189" name="Google Shape;189;p24"/>
            <p:cNvSpPr/>
            <p:nvPr/>
          </p:nvSpPr>
          <p:spPr>
            <a:xfrm>
              <a:off x="5774875" y="2189275"/>
              <a:ext cx="2150700" cy="2150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0" name="Google Shape;190;p24"/>
            <p:cNvCxnSpPr/>
            <p:nvPr/>
          </p:nvCxnSpPr>
          <p:spPr>
            <a:xfrm>
              <a:off x="5784725" y="2818600"/>
              <a:ext cx="2154000" cy="0"/>
            </a:xfrm>
            <a:prstGeom prst="straightConnector1">
              <a:avLst/>
            </a:prstGeom>
            <a:noFill/>
            <a:ln w="9525" cap="flat" cmpd="sng">
              <a:solidFill>
                <a:schemeClr val="dk2"/>
              </a:solidFill>
              <a:prstDash val="dash"/>
              <a:round/>
              <a:headEnd type="none" w="med" len="med"/>
              <a:tailEnd type="none" w="med" len="med"/>
            </a:ln>
          </p:spPr>
        </p:cxnSp>
        <p:cxnSp>
          <p:nvCxnSpPr>
            <p:cNvPr id="191" name="Google Shape;191;p24"/>
            <p:cNvCxnSpPr/>
            <p:nvPr/>
          </p:nvCxnSpPr>
          <p:spPr>
            <a:xfrm>
              <a:off x="6610825" y="2208850"/>
              <a:ext cx="0" cy="2104500"/>
            </a:xfrm>
            <a:prstGeom prst="straightConnector1">
              <a:avLst/>
            </a:prstGeom>
            <a:noFill/>
            <a:ln w="9525" cap="flat" cmpd="sng">
              <a:solidFill>
                <a:schemeClr val="dk2"/>
              </a:solidFill>
              <a:prstDash val="dash"/>
              <a:round/>
              <a:headEnd type="none" w="med" len="med"/>
              <a:tailEnd type="none" w="med" len="med"/>
            </a:ln>
          </p:spPr>
        </p:cxnSp>
        <p:cxnSp>
          <p:nvCxnSpPr>
            <p:cNvPr id="192" name="Google Shape;192;p24"/>
            <p:cNvCxnSpPr/>
            <p:nvPr/>
          </p:nvCxnSpPr>
          <p:spPr>
            <a:xfrm>
              <a:off x="6620650" y="2828425"/>
              <a:ext cx="1317900" cy="1524300"/>
            </a:xfrm>
            <a:prstGeom prst="straightConnector1">
              <a:avLst/>
            </a:prstGeom>
            <a:noFill/>
            <a:ln w="9525" cap="flat" cmpd="sng">
              <a:solidFill>
                <a:schemeClr val="dk2"/>
              </a:solidFill>
              <a:prstDash val="lgDashDot"/>
              <a:round/>
              <a:headEnd type="none" w="med" len="med"/>
              <a:tailEnd type="none" w="med" len="med"/>
            </a:ln>
          </p:spPr>
        </p:cxnSp>
        <p:sp>
          <p:nvSpPr>
            <p:cNvPr id="193" name="Google Shape;193;p24"/>
            <p:cNvSpPr txBox="1"/>
            <p:nvPr/>
          </p:nvSpPr>
          <p:spPr>
            <a:xfrm>
              <a:off x="7247125" y="3369325"/>
              <a:ext cx="747300" cy="6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D</a:t>
              </a:r>
              <a:endParaRPr>
                <a:latin typeface="Lato"/>
                <a:ea typeface="Lato"/>
                <a:cs typeface="Lato"/>
                <a:sym typeface="Lato"/>
              </a:endParaRPr>
            </a:p>
          </p:txBody>
        </p:sp>
        <p:sp>
          <p:nvSpPr>
            <p:cNvPr id="194" name="Google Shape;194;p24"/>
            <p:cNvSpPr txBox="1"/>
            <p:nvPr/>
          </p:nvSpPr>
          <p:spPr>
            <a:xfrm>
              <a:off x="6186500" y="2488150"/>
              <a:ext cx="875400" cy="6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(Ox,Oy)</a:t>
              </a:r>
              <a:endParaRPr>
                <a:latin typeface="Lato"/>
                <a:ea typeface="Lato"/>
                <a:cs typeface="Lato"/>
                <a:sym typeface="La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Going through the DARKNESS of calculus</a:t>
            </a:r>
            <a:endParaRPr/>
          </a:p>
        </p:txBody>
      </p:sp>
      <p:sp>
        <p:nvSpPr>
          <p:cNvPr id="200" name="Google Shape;200;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can eliminate variables using differentiation</a:t>
            </a:r>
            <a:endParaRPr/>
          </a:p>
          <a:p>
            <a:pPr marL="0" lvl="0" indent="0" algn="l" rtl="0">
              <a:spcBef>
                <a:spcPts val="1600"/>
              </a:spcBef>
              <a:spcAft>
                <a:spcPts val="0"/>
              </a:spcAft>
              <a:buNone/>
            </a:pPr>
            <a:r>
              <a:rPr lang="en-GB"/>
              <a:t>d D/ dr = 0 ← solve r and left with 1 unknown</a:t>
            </a:r>
            <a:endParaRPr/>
          </a:p>
          <a:p>
            <a:pPr marL="0" lvl="0" indent="0" algn="l" rtl="0">
              <a:spcBef>
                <a:spcPts val="1600"/>
              </a:spcBef>
              <a:spcAft>
                <a:spcPts val="0"/>
              </a:spcAft>
              <a:buNone/>
            </a:pPr>
            <a:r>
              <a:rPr lang="en-GB"/>
              <a:t>can be approximated by D(r+Δr)-D(r)/Δr</a:t>
            </a:r>
            <a:endParaRPr/>
          </a:p>
          <a:p>
            <a:pPr marL="0" lvl="0" indent="0" algn="l" rtl="0">
              <a:spcBef>
                <a:spcPts val="1600"/>
              </a:spcBef>
              <a:spcAft>
                <a:spcPts val="0"/>
              </a:spcAft>
              <a:buNone/>
            </a:pPr>
            <a:r>
              <a:rPr lang="en-GB"/>
              <a:t>Also need to reject d^2 D/ dr &gt; 0 (local max)</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It gots clear at this point</a:t>
            </a:r>
            <a:endParaRPr/>
          </a:p>
        </p:txBody>
      </p:sp>
      <p:sp>
        <p:nvSpPr>
          <p:cNvPr id="206" name="Google Shape;206;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at each local minimum</a:t>
            </a:r>
            <a:endParaRPr/>
          </a:p>
          <a:p>
            <a:pPr marL="0" lvl="0" indent="0" algn="l" rtl="0">
              <a:spcBef>
                <a:spcPts val="1600"/>
              </a:spcBef>
              <a:spcAft>
                <a:spcPts val="0"/>
              </a:spcAft>
              <a:buNone/>
            </a:pPr>
            <a:r>
              <a:rPr lang="en-GB"/>
              <a:t>d_min ± (Ox or Oy) = depth (measured by sensor)</a:t>
            </a:r>
            <a:endParaRPr/>
          </a:p>
          <a:p>
            <a:pPr marL="0" lvl="0" indent="0" algn="l" rtl="0">
              <a:spcBef>
                <a:spcPts val="1600"/>
              </a:spcBef>
              <a:spcAft>
                <a:spcPts val="0"/>
              </a:spcAft>
              <a:buNone/>
            </a:pPr>
            <a:r>
              <a:rPr lang="en-GB" b="1"/>
              <a:t>One more trick</a:t>
            </a:r>
            <a:endParaRPr b="1"/>
          </a:p>
          <a:p>
            <a:pPr marL="0" lvl="0" indent="0" algn="l" rtl="0">
              <a:spcBef>
                <a:spcPts val="1600"/>
              </a:spcBef>
              <a:spcAft>
                <a:spcPts val="0"/>
              </a:spcAft>
              <a:buNone/>
            </a:pPr>
            <a:r>
              <a:rPr lang="en-GB" b="1"/>
              <a:t>let Oy &gt;= Ox</a:t>
            </a:r>
            <a:endParaRPr b="1"/>
          </a:p>
          <a:p>
            <a:pPr marL="0" lvl="0" indent="0" algn="l" rtl="0">
              <a:spcBef>
                <a:spcPts val="1600"/>
              </a:spcBef>
              <a:spcAft>
                <a:spcPts val="0"/>
              </a:spcAft>
              <a:buNone/>
            </a:pPr>
            <a:r>
              <a:rPr lang="en-GB" b="1"/>
              <a:t>d - Oy &lt;= d  - Ox &lt;= d + Ox &lt;= d + Oy</a:t>
            </a:r>
            <a:endParaRPr b="1"/>
          </a:p>
          <a:p>
            <a:pPr marL="0" lvl="0" indent="0" algn="l" rtl="0">
              <a:spcBef>
                <a:spcPts val="1600"/>
              </a:spcBef>
              <a:spcAft>
                <a:spcPts val="1600"/>
              </a:spcAft>
              <a:buNone/>
            </a:pPr>
            <a:r>
              <a:rPr lang="en-GB" b="1"/>
              <a:t>cancel out Oy, done</a:t>
            </a:r>
            <a:endParaRPr b="1"/>
          </a:p>
        </p:txBody>
      </p:sp>
      <p:grpSp>
        <p:nvGrpSpPr>
          <p:cNvPr id="207" name="Google Shape;207;p26"/>
          <p:cNvGrpSpPr/>
          <p:nvPr/>
        </p:nvGrpSpPr>
        <p:grpSpPr>
          <a:xfrm>
            <a:off x="5774875" y="2189275"/>
            <a:ext cx="2219550" cy="2163450"/>
            <a:chOff x="5774875" y="2189275"/>
            <a:chExt cx="2219550" cy="2163450"/>
          </a:xfrm>
        </p:grpSpPr>
        <p:sp>
          <p:nvSpPr>
            <p:cNvPr id="208" name="Google Shape;208;p26"/>
            <p:cNvSpPr/>
            <p:nvPr/>
          </p:nvSpPr>
          <p:spPr>
            <a:xfrm>
              <a:off x="5774875" y="2189275"/>
              <a:ext cx="2150700" cy="2150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 name="Google Shape;209;p26"/>
            <p:cNvCxnSpPr/>
            <p:nvPr/>
          </p:nvCxnSpPr>
          <p:spPr>
            <a:xfrm>
              <a:off x="5784725" y="2818600"/>
              <a:ext cx="2154000" cy="0"/>
            </a:xfrm>
            <a:prstGeom prst="straightConnector1">
              <a:avLst/>
            </a:prstGeom>
            <a:noFill/>
            <a:ln w="9525" cap="flat" cmpd="sng">
              <a:solidFill>
                <a:schemeClr val="dk2"/>
              </a:solidFill>
              <a:prstDash val="dash"/>
              <a:round/>
              <a:headEnd type="none" w="med" len="med"/>
              <a:tailEnd type="none" w="med" len="med"/>
            </a:ln>
          </p:spPr>
        </p:cxnSp>
        <p:cxnSp>
          <p:nvCxnSpPr>
            <p:cNvPr id="210" name="Google Shape;210;p26"/>
            <p:cNvCxnSpPr/>
            <p:nvPr/>
          </p:nvCxnSpPr>
          <p:spPr>
            <a:xfrm>
              <a:off x="6610825" y="2208850"/>
              <a:ext cx="0" cy="2104500"/>
            </a:xfrm>
            <a:prstGeom prst="straightConnector1">
              <a:avLst/>
            </a:prstGeom>
            <a:noFill/>
            <a:ln w="9525" cap="flat" cmpd="sng">
              <a:solidFill>
                <a:schemeClr val="dk2"/>
              </a:solidFill>
              <a:prstDash val="dash"/>
              <a:round/>
              <a:headEnd type="none" w="med" len="med"/>
              <a:tailEnd type="none" w="med" len="med"/>
            </a:ln>
          </p:spPr>
        </p:cxnSp>
        <p:cxnSp>
          <p:nvCxnSpPr>
            <p:cNvPr id="211" name="Google Shape;211;p26"/>
            <p:cNvCxnSpPr/>
            <p:nvPr/>
          </p:nvCxnSpPr>
          <p:spPr>
            <a:xfrm>
              <a:off x="6620650" y="2828425"/>
              <a:ext cx="1317900" cy="1524300"/>
            </a:xfrm>
            <a:prstGeom prst="straightConnector1">
              <a:avLst/>
            </a:prstGeom>
            <a:noFill/>
            <a:ln w="9525" cap="flat" cmpd="sng">
              <a:solidFill>
                <a:schemeClr val="dk2"/>
              </a:solidFill>
              <a:prstDash val="lgDashDot"/>
              <a:round/>
              <a:headEnd type="none" w="med" len="med"/>
              <a:tailEnd type="none" w="med" len="med"/>
            </a:ln>
          </p:spPr>
        </p:cxnSp>
        <p:sp>
          <p:nvSpPr>
            <p:cNvPr id="212" name="Google Shape;212;p26"/>
            <p:cNvSpPr txBox="1"/>
            <p:nvPr/>
          </p:nvSpPr>
          <p:spPr>
            <a:xfrm>
              <a:off x="7247125" y="3369325"/>
              <a:ext cx="747300" cy="6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D</a:t>
              </a:r>
              <a:endParaRPr>
                <a:latin typeface="Lato"/>
                <a:ea typeface="Lato"/>
                <a:cs typeface="Lato"/>
                <a:sym typeface="Lato"/>
              </a:endParaRPr>
            </a:p>
          </p:txBody>
        </p:sp>
        <p:sp>
          <p:nvSpPr>
            <p:cNvPr id="213" name="Google Shape;213;p26"/>
            <p:cNvSpPr txBox="1"/>
            <p:nvPr/>
          </p:nvSpPr>
          <p:spPr>
            <a:xfrm>
              <a:off x="6186500" y="2488150"/>
              <a:ext cx="875400" cy="6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(Ox,Oy)</a:t>
              </a:r>
              <a:endParaRPr>
                <a:latin typeface="Lato"/>
                <a:ea typeface="Lato"/>
                <a:cs typeface="Lato"/>
                <a:sym typeface="La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7"/>
          <p:cNvSpPr txBox="1">
            <a:spLocks noGrp="1"/>
          </p:cNvSpPr>
          <p:nvPr>
            <p:ph type="title"/>
          </p:nvPr>
        </p:nvSpPr>
        <p:spPr>
          <a:xfrm>
            <a:off x="124600" y="2664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Cost Summary</a:t>
            </a:r>
            <a:endParaRPr/>
          </a:p>
        </p:txBody>
      </p:sp>
      <p:pic>
        <p:nvPicPr>
          <p:cNvPr id="219" name="Google Shape;219;p27"/>
          <p:cNvPicPr preferRelativeResize="0"/>
          <p:nvPr/>
        </p:nvPicPr>
        <p:blipFill>
          <a:blip r:embed="rId3">
            <a:alphaModFix/>
          </a:blip>
          <a:stretch>
            <a:fillRect/>
          </a:stretch>
        </p:blipFill>
        <p:spPr>
          <a:xfrm>
            <a:off x="0" y="3345272"/>
            <a:ext cx="1876750" cy="1876750"/>
          </a:xfrm>
          <a:prstGeom prst="rect">
            <a:avLst/>
          </a:prstGeom>
          <a:noFill/>
          <a:ln>
            <a:noFill/>
          </a:ln>
        </p:spPr>
      </p:pic>
      <p:pic>
        <p:nvPicPr>
          <p:cNvPr id="220" name="Google Shape;220;p27"/>
          <p:cNvPicPr preferRelativeResize="0"/>
          <p:nvPr/>
        </p:nvPicPr>
        <p:blipFill>
          <a:blip r:embed="rId4">
            <a:alphaModFix/>
          </a:blip>
          <a:stretch>
            <a:fillRect/>
          </a:stretch>
        </p:blipFill>
        <p:spPr>
          <a:xfrm>
            <a:off x="7343625" y="4243325"/>
            <a:ext cx="1800375" cy="900175"/>
          </a:xfrm>
          <a:prstGeom prst="rect">
            <a:avLst/>
          </a:prstGeom>
          <a:noFill/>
          <a:ln>
            <a:noFill/>
          </a:ln>
        </p:spPr>
      </p:pic>
      <p:graphicFrame>
        <p:nvGraphicFramePr>
          <p:cNvPr id="221" name="Google Shape;221;p27"/>
          <p:cNvGraphicFramePr/>
          <p:nvPr/>
        </p:nvGraphicFramePr>
        <p:xfrm>
          <a:off x="822700" y="879775"/>
          <a:ext cx="7239000" cy="3642240"/>
        </p:xfrm>
        <a:graphic>
          <a:graphicData uri="http://schemas.openxmlformats.org/drawingml/2006/table">
            <a:tbl>
              <a:tblPr>
                <a:noFill/>
                <a:tableStyleId>{DEA288E7-10E5-4A44-BD2C-2A49831E925F}</a:tableStyleId>
              </a:tblPr>
              <a:tblGrid>
                <a:gridCol w="1809750"/>
                <a:gridCol w="1809750"/>
                <a:gridCol w="1809750"/>
                <a:gridCol w="1809750"/>
              </a:tblGrid>
              <a:tr h="314625">
                <a:tc>
                  <a:txBody>
                    <a:bodyPr/>
                    <a:lstStyle/>
                    <a:p>
                      <a:pPr marL="0" lvl="0" indent="0" algn="l" rtl="0">
                        <a:spcBef>
                          <a:spcPts val="0"/>
                        </a:spcBef>
                        <a:spcAft>
                          <a:spcPts val="0"/>
                        </a:spcAft>
                        <a:buNone/>
                      </a:pPr>
                      <a:r>
                        <a:rPr lang="en-GB" sz="1200"/>
                        <a:t>Item Name</a:t>
                      </a:r>
                      <a:endParaRPr sz="1200"/>
                    </a:p>
                  </a:txBody>
                  <a:tcPr marL="91425" marR="91425" marT="91425" marB="91425"/>
                </a:tc>
                <a:tc>
                  <a:txBody>
                    <a:bodyPr/>
                    <a:lstStyle/>
                    <a:p>
                      <a:pPr marL="0" lvl="0" indent="0" algn="l" rtl="0">
                        <a:spcBef>
                          <a:spcPts val="0"/>
                        </a:spcBef>
                        <a:spcAft>
                          <a:spcPts val="0"/>
                        </a:spcAft>
                        <a:buNone/>
                      </a:pPr>
                      <a:r>
                        <a:rPr lang="en-GB" sz="1200"/>
                        <a:t>Amount / Units</a:t>
                      </a:r>
                      <a:endParaRPr sz="1200"/>
                    </a:p>
                  </a:txBody>
                  <a:tcPr marL="91425" marR="91425" marT="91425" marB="91425"/>
                </a:tc>
                <a:tc>
                  <a:txBody>
                    <a:bodyPr/>
                    <a:lstStyle/>
                    <a:p>
                      <a:pPr marL="0" lvl="0" indent="0" algn="l" rtl="0">
                        <a:spcBef>
                          <a:spcPts val="0"/>
                        </a:spcBef>
                        <a:spcAft>
                          <a:spcPts val="0"/>
                        </a:spcAft>
                        <a:buNone/>
                      </a:pPr>
                      <a:r>
                        <a:rPr lang="en-GB" sz="1200"/>
                        <a:t>Cost (in HKD)</a:t>
                      </a:r>
                      <a:endParaRPr sz="1200"/>
                    </a:p>
                  </a:txBody>
                  <a:tcPr marL="91425" marR="91425" marT="91425" marB="91425"/>
                </a:tc>
                <a:tc>
                  <a:txBody>
                    <a:bodyPr/>
                    <a:lstStyle/>
                    <a:p>
                      <a:pPr marL="0" lvl="0" indent="0" algn="l" rtl="0">
                        <a:spcBef>
                          <a:spcPts val="0"/>
                        </a:spcBef>
                        <a:spcAft>
                          <a:spcPts val="0"/>
                        </a:spcAft>
                        <a:buNone/>
                      </a:pPr>
                      <a:r>
                        <a:rPr lang="en-GB" sz="1200"/>
                        <a:t>Remarks</a:t>
                      </a:r>
                      <a:endParaRPr sz="1200"/>
                    </a:p>
                  </a:txBody>
                  <a:tcPr marL="91425" marR="91425" marT="91425" marB="91425"/>
                </a:tc>
              </a:tr>
              <a:tr h="381000">
                <a:tc>
                  <a:txBody>
                    <a:bodyPr/>
                    <a:lstStyle/>
                    <a:p>
                      <a:pPr marL="0" lvl="0" indent="0" algn="l" rtl="0">
                        <a:spcBef>
                          <a:spcPts val="0"/>
                        </a:spcBef>
                        <a:spcAft>
                          <a:spcPts val="0"/>
                        </a:spcAft>
                        <a:buNone/>
                      </a:pPr>
                      <a:r>
                        <a:rPr lang="en-GB" sz="1200"/>
                        <a:t>3D Printed Parts</a:t>
                      </a:r>
                      <a:endParaRPr sz="1200"/>
                    </a:p>
                  </a:txBody>
                  <a:tcPr marL="91425" marR="91425" marT="91425" marB="91425"/>
                </a:tc>
                <a:tc>
                  <a:txBody>
                    <a:bodyPr/>
                    <a:lstStyle/>
                    <a:p>
                      <a:pPr marL="0" lvl="0" indent="0" algn="l" rtl="0">
                        <a:spcBef>
                          <a:spcPts val="0"/>
                        </a:spcBef>
                        <a:spcAft>
                          <a:spcPts val="0"/>
                        </a:spcAft>
                        <a:buNone/>
                      </a:pPr>
                      <a:r>
                        <a:rPr lang="en-GB" sz="1200"/>
                        <a:t>Around 700g</a:t>
                      </a:r>
                      <a:endParaRPr sz="1200"/>
                    </a:p>
                  </a:txBody>
                  <a:tcPr marL="91425" marR="91425" marT="91425" marB="91425"/>
                </a:tc>
                <a:tc>
                  <a:txBody>
                    <a:bodyPr/>
                    <a:lstStyle/>
                    <a:p>
                      <a:pPr marL="0" lvl="0" indent="0" algn="l" rtl="0">
                        <a:spcBef>
                          <a:spcPts val="0"/>
                        </a:spcBef>
                        <a:spcAft>
                          <a:spcPts val="0"/>
                        </a:spcAft>
                        <a:buNone/>
                      </a:pPr>
                      <a:r>
                        <a:rPr lang="en-GB" sz="1200"/>
                        <a:t>$84</a:t>
                      </a:r>
                      <a:endParaRPr sz="1200"/>
                    </a:p>
                  </a:txBody>
                  <a:tcPr marL="91425" marR="91425" marT="91425" marB="91425"/>
                </a:tc>
                <a:tc>
                  <a:txBody>
                    <a:bodyPr/>
                    <a:lstStyle/>
                    <a:p>
                      <a:pPr marL="0" lvl="0" indent="0" algn="l" rtl="0">
                        <a:spcBef>
                          <a:spcPts val="0"/>
                        </a:spcBef>
                        <a:spcAft>
                          <a:spcPts val="0"/>
                        </a:spcAft>
                        <a:buNone/>
                      </a:pPr>
                      <a:r>
                        <a:rPr lang="en-GB" sz="800"/>
                        <a:t>Estimated Material Cost </a:t>
                      </a:r>
                      <a:endParaRPr sz="800"/>
                    </a:p>
                  </a:txBody>
                  <a:tcPr marL="91425" marR="91425" marT="91425" marB="91425"/>
                </a:tc>
              </a:tr>
              <a:tr h="381000">
                <a:tc>
                  <a:txBody>
                    <a:bodyPr/>
                    <a:lstStyle/>
                    <a:p>
                      <a:pPr marL="0" lvl="0" indent="0" algn="l" rtl="0">
                        <a:spcBef>
                          <a:spcPts val="0"/>
                        </a:spcBef>
                        <a:spcAft>
                          <a:spcPts val="0"/>
                        </a:spcAft>
                        <a:buNone/>
                      </a:pPr>
                      <a:r>
                        <a:rPr lang="en-GB" sz="1200"/>
                        <a:t>VL53L1X</a:t>
                      </a:r>
                      <a:endParaRPr sz="1200"/>
                    </a:p>
                  </a:txBody>
                  <a:tcPr marL="91425" marR="91425" marT="91425" marB="91425">
                    <a:solidFill>
                      <a:srgbClr val="CFE2F3"/>
                    </a:solidFill>
                  </a:tcPr>
                </a:tc>
                <a:tc>
                  <a:txBody>
                    <a:bodyPr/>
                    <a:lstStyle/>
                    <a:p>
                      <a:pPr marL="0" lvl="0" indent="0" algn="l" rtl="0">
                        <a:spcBef>
                          <a:spcPts val="0"/>
                        </a:spcBef>
                        <a:spcAft>
                          <a:spcPts val="0"/>
                        </a:spcAft>
                        <a:buNone/>
                      </a:pPr>
                      <a:r>
                        <a:rPr lang="en-GB" sz="1200"/>
                        <a:t>1</a:t>
                      </a:r>
                      <a:endParaRPr sz="1200"/>
                    </a:p>
                  </a:txBody>
                  <a:tcPr marL="91425" marR="91425" marT="91425" marB="91425">
                    <a:solidFill>
                      <a:srgbClr val="CFE2F3"/>
                    </a:solidFill>
                  </a:tcPr>
                </a:tc>
                <a:tc>
                  <a:txBody>
                    <a:bodyPr/>
                    <a:lstStyle/>
                    <a:p>
                      <a:pPr marL="0" lvl="0" indent="0" algn="l" rtl="0">
                        <a:spcBef>
                          <a:spcPts val="0"/>
                        </a:spcBef>
                        <a:spcAft>
                          <a:spcPts val="0"/>
                        </a:spcAft>
                        <a:buNone/>
                      </a:pPr>
                      <a:r>
                        <a:rPr lang="en-GB" sz="1200"/>
                        <a:t>$336</a:t>
                      </a:r>
                      <a:endParaRPr sz="1200"/>
                    </a:p>
                  </a:txBody>
                  <a:tcPr marL="91425" marR="91425" marT="91425" marB="91425">
                    <a:solidFill>
                      <a:srgbClr val="CFE2F3"/>
                    </a:solidFill>
                  </a:tcPr>
                </a:tc>
                <a:tc>
                  <a:txBody>
                    <a:bodyPr/>
                    <a:lstStyle/>
                    <a:p>
                      <a:pPr marL="0" lvl="0" indent="0" algn="l" rtl="0">
                        <a:spcBef>
                          <a:spcPts val="0"/>
                        </a:spcBef>
                        <a:spcAft>
                          <a:spcPts val="0"/>
                        </a:spcAft>
                        <a:buNone/>
                      </a:pPr>
                      <a:r>
                        <a:rPr lang="en-GB" sz="800"/>
                        <a:t>Replaced with Infrared sensor due to accident</a:t>
                      </a:r>
                      <a:endParaRPr sz="800"/>
                    </a:p>
                  </a:txBody>
                  <a:tcPr marL="91425" marR="91425" marT="91425" marB="91425">
                    <a:solidFill>
                      <a:srgbClr val="CFE2F3"/>
                    </a:solidFill>
                  </a:tcPr>
                </a:tc>
              </a:tr>
              <a:tr h="381000">
                <a:tc>
                  <a:txBody>
                    <a:bodyPr/>
                    <a:lstStyle/>
                    <a:p>
                      <a:pPr marL="0" lvl="0" indent="0" algn="l" rtl="0">
                        <a:spcBef>
                          <a:spcPts val="0"/>
                        </a:spcBef>
                        <a:spcAft>
                          <a:spcPts val="0"/>
                        </a:spcAft>
                        <a:buNone/>
                      </a:pPr>
                      <a:r>
                        <a:rPr lang="en-GB" sz="1200"/>
                        <a:t>GP2D12</a:t>
                      </a:r>
                      <a:endParaRPr sz="1200"/>
                    </a:p>
                  </a:txBody>
                  <a:tcPr marL="91425" marR="91425" marT="91425" marB="91425">
                    <a:solidFill>
                      <a:srgbClr val="FFE599"/>
                    </a:solidFill>
                  </a:tcPr>
                </a:tc>
                <a:tc>
                  <a:txBody>
                    <a:bodyPr/>
                    <a:lstStyle/>
                    <a:p>
                      <a:pPr marL="0" lvl="0" indent="0" algn="l" rtl="0">
                        <a:spcBef>
                          <a:spcPts val="0"/>
                        </a:spcBef>
                        <a:spcAft>
                          <a:spcPts val="0"/>
                        </a:spcAft>
                        <a:buNone/>
                      </a:pPr>
                      <a:r>
                        <a:rPr lang="en-GB" sz="1200"/>
                        <a:t>1</a:t>
                      </a:r>
                      <a:endParaRPr sz="1200"/>
                    </a:p>
                  </a:txBody>
                  <a:tcPr marL="91425" marR="91425" marT="91425" marB="91425">
                    <a:solidFill>
                      <a:srgbClr val="FFE599"/>
                    </a:solidFill>
                  </a:tcPr>
                </a:tc>
                <a:tc>
                  <a:txBody>
                    <a:bodyPr/>
                    <a:lstStyle/>
                    <a:p>
                      <a:pPr marL="0" lvl="0" indent="0" algn="l" rtl="0">
                        <a:spcBef>
                          <a:spcPts val="0"/>
                        </a:spcBef>
                        <a:spcAft>
                          <a:spcPts val="0"/>
                        </a:spcAft>
                        <a:buNone/>
                      </a:pPr>
                      <a:r>
                        <a:rPr lang="en-GB" sz="1200"/>
                        <a:t>$78</a:t>
                      </a:r>
                      <a:endParaRPr sz="1200"/>
                    </a:p>
                  </a:txBody>
                  <a:tcPr marL="91425" marR="91425" marT="91425" marB="91425">
                    <a:solidFill>
                      <a:srgbClr val="FFE599"/>
                    </a:solidFill>
                  </a:tcPr>
                </a:tc>
                <a:tc>
                  <a:txBody>
                    <a:bodyPr/>
                    <a:lstStyle/>
                    <a:p>
                      <a:pPr marL="0" lvl="0" indent="0" algn="l" rtl="0">
                        <a:spcBef>
                          <a:spcPts val="0"/>
                        </a:spcBef>
                        <a:spcAft>
                          <a:spcPts val="0"/>
                        </a:spcAft>
                        <a:buNone/>
                      </a:pPr>
                      <a:r>
                        <a:rPr lang="en-GB" sz="800"/>
                        <a:t>SHARP Infrared sensor</a:t>
                      </a:r>
                      <a:endParaRPr sz="800"/>
                    </a:p>
                  </a:txBody>
                  <a:tcPr marL="91425" marR="91425" marT="91425" marB="91425">
                    <a:solidFill>
                      <a:srgbClr val="FFE599"/>
                    </a:solidFill>
                  </a:tcPr>
                </a:tc>
              </a:tr>
              <a:tr h="381000">
                <a:tc>
                  <a:txBody>
                    <a:bodyPr/>
                    <a:lstStyle/>
                    <a:p>
                      <a:pPr marL="0" lvl="0" indent="0" algn="l" rtl="0">
                        <a:spcBef>
                          <a:spcPts val="0"/>
                        </a:spcBef>
                        <a:spcAft>
                          <a:spcPts val="0"/>
                        </a:spcAft>
                        <a:buNone/>
                      </a:pPr>
                      <a:r>
                        <a:rPr lang="en-GB" sz="1200"/>
                        <a:t>L298N</a:t>
                      </a:r>
                      <a:endParaRPr sz="1200"/>
                    </a:p>
                  </a:txBody>
                  <a:tcPr marL="91425" marR="91425" marT="91425" marB="91425"/>
                </a:tc>
                <a:tc>
                  <a:txBody>
                    <a:bodyPr/>
                    <a:lstStyle/>
                    <a:p>
                      <a:pPr marL="0" lvl="0" indent="0" algn="l" rtl="0">
                        <a:spcBef>
                          <a:spcPts val="0"/>
                        </a:spcBef>
                        <a:spcAft>
                          <a:spcPts val="0"/>
                        </a:spcAft>
                        <a:buNone/>
                      </a:pPr>
                      <a:r>
                        <a:rPr lang="en-GB" sz="1200"/>
                        <a:t>2</a:t>
                      </a:r>
                      <a:endParaRPr sz="1200"/>
                    </a:p>
                  </a:txBody>
                  <a:tcPr marL="91425" marR="91425" marT="91425" marB="91425"/>
                </a:tc>
                <a:tc>
                  <a:txBody>
                    <a:bodyPr/>
                    <a:lstStyle/>
                    <a:p>
                      <a:pPr marL="0" lvl="0" indent="0" algn="l" rtl="0">
                        <a:spcBef>
                          <a:spcPts val="0"/>
                        </a:spcBef>
                        <a:spcAft>
                          <a:spcPts val="0"/>
                        </a:spcAft>
                        <a:buNone/>
                      </a:pPr>
                      <a:r>
                        <a:rPr lang="en-GB" sz="1200"/>
                        <a:t>$35.3 x 2</a:t>
                      </a:r>
                      <a:endParaRPr sz="12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r>
              <a:tr h="381000">
                <a:tc>
                  <a:txBody>
                    <a:bodyPr/>
                    <a:lstStyle/>
                    <a:p>
                      <a:pPr marL="0" lvl="0" indent="0" algn="l" rtl="0">
                        <a:spcBef>
                          <a:spcPts val="0"/>
                        </a:spcBef>
                        <a:spcAft>
                          <a:spcPts val="0"/>
                        </a:spcAft>
                        <a:buNone/>
                      </a:pPr>
                      <a:r>
                        <a:rPr lang="en-GB" sz="1200"/>
                        <a:t>Arduino UNO</a:t>
                      </a:r>
                      <a:endParaRPr sz="1200"/>
                    </a:p>
                  </a:txBody>
                  <a:tcPr marL="91425" marR="91425" marT="91425" marB="91425"/>
                </a:tc>
                <a:tc>
                  <a:txBody>
                    <a:bodyPr/>
                    <a:lstStyle/>
                    <a:p>
                      <a:pPr marL="0" lvl="0" indent="0" algn="l" rtl="0">
                        <a:spcBef>
                          <a:spcPts val="0"/>
                        </a:spcBef>
                        <a:spcAft>
                          <a:spcPts val="0"/>
                        </a:spcAft>
                        <a:buNone/>
                      </a:pPr>
                      <a:r>
                        <a:rPr lang="en-GB" sz="1200"/>
                        <a:t>1</a:t>
                      </a:r>
                      <a:endParaRPr sz="1200"/>
                    </a:p>
                  </a:txBody>
                  <a:tcPr marL="91425" marR="91425" marT="91425" marB="91425"/>
                </a:tc>
                <a:tc>
                  <a:txBody>
                    <a:bodyPr/>
                    <a:lstStyle/>
                    <a:p>
                      <a:pPr marL="0" lvl="0" indent="0" algn="l" rtl="0">
                        <a:spcBef>
                          <a:spcPts val="0"/>
                        </a:spcBef>
                        <a:spcAft>
                          <a:spcPts val="0"/>
                        </a:spcAft>
                        <a:buNone/>
                      </a:pPr>
                      <a:r>
                        <a:rPr lang="en-GB" sz="1200"/>
                        <a:t>$180.52</a:t>
                      </a:r>
                      <a:endParaRPr sz="12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r>
              <a:tr h="381000">
                <a:tc>
                  <a:txBody>
                    <a:bodyPr/>
                    <a:lstStyle/>
                    <a:p>
                      <a:pPr marL="0" lvl="0" indent="0" algn="l" rtl="0">
                        <a:spcBef>
                          <a:spcPts val="0"/>
                        </a:spcBef>
                        <a:spcAft>
                          <a:spcPts val="0"/>
                        </a:spcAft>
                        <a:buNone/>
                      </a:pPr>
                      <a:r>
                        <a:rPr lang="en-GB" sz="1200"/>
                        <a:t>M3 * 5, M3 * 10, M3 * 20 screws</a:t>
                      </a:r>
                      <a:endParaRPr sz="1200"/>
                    </a:p>
                  </a:txBody>
                  <a:tcPr marL="91425" marR="91425" marT="91425" marB="91425"/>
                </a:tc>
                <a:tc>
                  <a:txBody>
                    <a:bodyPr/>
                    <a:lstStyle/>
                    <a:p>
                      <a:pPr marL="0" lvl="0" indent="0" algn="l" rtl="0">
                        <a:spcBef>
                          <a:spcPts val="0"/>
                        </a:spcBef>
                        <a:spcAft>
                          <a:spcPts val="0"/>
                        </a:spcAft>
                        <a:buNone/>
                      </a:pPr>
                      <a:r>
                        <a:rPr lang="en-GB" sz="1200"/>
                        <a:t>&gt;20</a:t>
                      </a:r>
                      <a:endParaRPr sz="1200"/>
                    </a:p>
                  </a:txBody>
                  <a:tcPr marL="91425" marR="91425" marT="91425" marB="91425"/>
                </a:tc>
                <a:tc>
                  <a:txBody>
                    <a:bodyPr/>
                    <a:lstStyle/>
                    <a:p>
                      <a:pPr marL="0" lvl="0" indent="0" algn="l" rtl="0">
                        <a:spcBef>
                          <a:spcPts val="0"/>
                        </a:spcBef>
                        <a:spcAft>
                          <a:spcPts val="0"/>
                        </a:spcAft>
                        <a:buNone/>
                      </a:pPr>
                      <a:r>
                        <a:rPr lang="en-GB" sz="1200"/>
                        <a:t>Neglectable</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000"/>
                    </a:p>
                  </a:txBody>
                  <a:tcPr marL="91425" marR="91425" marT="91425" marB="91425"/>
                </a:tc>
              </a:tr>
              <a:tr h="381000">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sz="1200"/>
                        <a:t>Total (with ToF)</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GB" sz="1000"/>
                        <a:t>$671.12</a:t>
                      </a:r>
                      <a:endParaRPr sz="1000"/>
                    </a:p>
                  </a:txBody>
                  <a:tcPr marL="91425" marR="91425" marT="91425" marB="91425">
                    <a:lnL w="9525" cap="flat" cmpd="sng">
                      <a:solidFill>
                        <a:srgbClr val="9E9E9E"/>
                      </a:solidFill>
                      <a:prstDash val="solid"/>
                      <a:round/>
                      <a:headEnd type="none" w="sm" len="sm"/>
                      <a:tailEnd type="none" w="sm" len="sm"/>
                    </a:lnL>
                    <a:lnB w="9525" cap="flat" cmpd="sng">
                      <a:solidFill>
                        <a:srgbClr val="000000"/>
                      </a:solidFill>
                      <a:prstDash val="solid"/>
                      <a:round/>
                      <a:headEnd type="none" w="sm" len="sm"/>
                      <a:tailEnd type="none" w="sm" len="sm"/>
                    </a:lnB>
                    <a:solidFill>
                      <a:srgbClr val="CFE2F3"/>
                    </a:solidFill>
                  </a:tcPr>
                </a:tc>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sz="1200"/>
                    </a:p>
                  </a:txBody>
                  <a:tcPr marL="91425" marR="91425" marT="91425" marB="91425">
                    <a:lnR w="9525"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GB" sz="1200"/>
                        <a:t>Total (with IR)</a:t>
                      </a:r>
                      <a:endParaRPr sz="12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r>
                        <a:rPr lang="en-GB"/>
                        <a:t>$413.12</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E599"/>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Final Results</a:t>
            </a:r>
            <a:endParaRPr/>
          </a:p>
        </p:txBody>
      </p:sp>
      <p:pic>
        <p:nvPicPr>
          <p:cNvPr id="227" name="Google Shape;227;p28"/>
          <p:cNvPicPr preferRelativeResize="0"/>
          <p:nvPr/>
        </p:nvPicPr>
        <p:blipFill>
          <a:blip r:embed="rId3">
            <a:alphaModFix/>
          </a:blip>
          <a:stretch>
            <a:fillRect/>
          </a:stretch>
        </p:blipFill>
        <p:spPr>
          <a:xfrm>
            <a:off x="0" y="3345272"/>
            <a:ext cx="1876750" cy="1876750"/>
          </a:xfrm>
          <a:prstGeom prst="rect">
            <a:avLst/>
          </a:prstGeom>
          <a:noFill/>
          <a:ln>
            <a:noFill/>
          </a:ln>
        </p:spPr>
      </p:pic>
      <p:pic>
        <p:nvPicPr>
          <p:cNvPr id="228" name="Google Shape;228;p28"/>
          <p:cNvPicPr preferRelativeResize="0"/>
          <p:nvPr/>
        </p:nvPicPr>
        <p:blipFill>
          <a:blip r:embed="rId4">
            <a:alphaModFix/>
          </a:blip>
          <a:stretch>
            <a:fillRect/>
          </a:stretch>
        </p:blipFill>
        <p:spPr>
          <a:xfrm>
            <a:off x="7343625" y="4243325"/>
            <a:ext cx="1800375" cy="900175"/>
          </a:xfrm>
          <a:prstGeom prst="rect">
            <a:avLst/>
          </a:prstGeom>
          <a:noFill/>
          <a:ln>
            <a:noFill/>
          </a:ln>
        </p:spPr>
      </p:pic>
      <p:pic>
        <p:nvPicPr>
          <p:cNvPr id="229" name="Google Shape;229;p28"/>
          <p:cNvPicPr preferRelativeResize="0"/>
          <p:nvPr/>
        </p:nvPicPr>
        <p:blipFill rotWithShape="1">
          <a:blip r:embed="rId5">
            <a:alphaModFix/>
          </a:blip>
          <a:srcRect l="8873" r="25397"/>
          <a:stretch/>
        </p:blipFill>
        <p:spPr>
          <a:xfrm rot="5400000">
            <a:off x="588148" y="2246848"/>
            <a:ext cx="2591875" cy="2218029"/>
          </a:xfrm>
          <a:prstGeom prst="rect">
            <a:avLst/>
          </a:prstGeom>
          <a:noFill/>
          <a:ln>
            <a:noFill/>
          </a:ln>
        </p:spPr>
      </p:pic>
      <p:pic>
        <p:nvPicPr>
          <p:cNvPr id="230" name="Google Shape;230;p28"/>
          <p:cNvPicPr preferRelativeResize="0"/>
          <p:nvPr/>
        </p:nvPicPr>
        <p:blipFill rotWithShape="1">
          <a:blip r:embed="rId6">
            <a:alphaModFix/>
          </a:blip>
          <a:srcRect l="27144" t="14485" r="44189" b="955"/>
          <a:stretch/>
        </p:blipFill>
        <p:spPr>
          <a:xfrm>
            <a:off x="3456137" y="1232038"/>
            <a:ext cx="2017349" cy="3347325"/>
          </a:xfrm>
          <a:prstGeom prst="rect">
            <a:avLst/>
          </a:prstGeom>
          <a:noFill/>
          <a:ln>
            <a:noFill/>
          </a:ln>
        </p:spPr>
      </p:pic>
      <p:pic>
        <p:nvPicPr>
          <p:cNvPr id="231" name="Google Shape;231;p28"/>
          <p:cNvPicPr preferRelativeResize="0"/>
          <p:nvPr/>
        </p:nvPicPr>
        <p:blipFill rotWithShape="1">
          <a:blip r:embed="rId7">
            <a:alphaModFix/>
          </a:blip>
          <a:srcRect l="8395" t="22201" r="8403" b="7475"/>
          <a:stretch/>
        </p:blipFill>
        <p:spPr>
          <a:xfrm>
            <a:off x="5974225" y="854850"/>
            <a:ext cx="2353700" cy="3617150"/>
          </a:xfrm>
          <a:prstGeom prst="rect">
            <a:avLst/>
          </a:prstGeom>
          <a:noFill/>
          <a:ln>
            <a:noFill/>
          </a:ln>
        </p:spPr>
      </p:pic>
      <p:cxnSp>
        <p:nvCxnSpPr>
          <p:cNvPr id="232" name="Google Shape;232;p28"/>
          <p:cNvCxnSpPr/>
          <p:nvPr/>
        </p:nvCxnSpPr>
        <p:spPr>
          <a:xfrm rot="10800000" flipH="1">
            <a:off x="2748275" y="3032075"/>
            <a:ext cx="636900" cy="263100"/>
          </a:xfrm>
          <a:prstGeom prst="straightConnector1">
            <a:avLst/>
          </a:prstGeom>
          <a:noFill/>
          <a:ln w="9525" cap="flat" cmpd="sng">
            <a:solidFill>
              <a:schemeClr val="dk2"/>
            </a:solidFill>
            <a:prstDash val="solid"/>
            <a:round/>
            <a:headEnd type="none" w="med" len="med"/>
            <a:tailEnd type="triangle" w="med" len="med"/>
          </a:ln>
        </p:spPr>
      </p:cxnSp>
      <p:cxnSp>
        <p:nvCxnSpPr>
          <p:cNvPr id="233" name="Google Shape;233;p28"/>
          <p:cNvCxnSpPr/>
          <p:nvPr/>
        </p:nvCxnSpPr>
        <p:spPr>
          <a:xfrm rot="10800000" flipH="1">
            <a:off x="5448100" y="2526825"/>
            <a:ext cx="477600" cy="20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Final Results</a:t>
            </a:r>
            <a:endParaRPr/>
          </a:p>
        </p:txBody>
      </p:sp>
      <p:pic>
        <p:nvPicPr>
          <p:cNvPr id="239" name="Google Shape;239;p29"/>
          <p:cNvPicPr preferRelativeResize="0"/>
          <p:nvPr/>
        </p:nvPicPr>
        <p:blipFill>
          <a:blip r:embed="rId3">
            <a:alphaModFix/>
          </a:blip>
          <a:stretch>
            <a:fillRect/>
          </a:stretch>
        </p:blipFill>
        <p:spPr>
          <a:xfrm>
            <a:off x="0" y="3345272"/>
            <a:ext cx="1876750" cy="1876750"/>
          </a:xfrm>
          <a:prstGeom prst="rect">
            <a:avLst/>
          </a:prstGeom>
          <a:noFill/>
          <a:ln>
            <a:noFill/>
          </a:ln>
        </p:spPr>
      </p:pic>
      <p:pic>
        <p:nvPicPr>
          <p:cNvPr id="240" name="Google Shape;240;p29"/>
          <p:cNvPicPr preferRelativeResize="0"/>
          <p:nvPr/>
        </p:nvPicPr>
        <p:blipFill>
          <a:blip r:embed="rId4">
            <a:alphaModFix/>
          </a:blip>
          <a:stretch>
            <a:fillRect/>
          </a:stretch>
        </p:blipFill>
        <p:spPr>
          <a:xfrm>
            <a:off x="7343625" y="4243325"/>
            <a:ext cx="1800375" cy="900175"/>
          </a:xfrm>
          <a:prstGeom prst="rect">
            <a:avLst/>
          </a:prstGeom>
          <a:noFill/>
          <a:ln>
            <a:noFill/>
          </a:ln>
        </p:spPr>
      </p:pic>
      <p:pic>
        <p:nvPicPr>
          <p:cNvPr id="241" name="Google Shape;241;p29"/>
          <p:cNvPicPr preferRelativeResize="0"/>
          <p:nvPr/>
        </p:nvPicPr>
        <p:blipFill rotWithShape="1">
          <a:blip r:embed="rId5">
            <a:alphaModFix/>
          </a:blip>
          <a:srcRect l="24495" t="23713" r="44896" b="15621"/>
          <a:stretch/>
        </p:blipFill>
        <p:spPr>
          <a:xfrm>
            <a:off x="3456425" y="1853850"/>
            <a:ext cx="2307514" cy="2572425"/>
          </a:xfrm>
          <a:prstGeom prst="rect">
            <a:avLst/>
          </a:prstGeom>
          <a:noFill/>
          <a:ln>
            <a:noFill/>
          </a:ln>
        </p:spPr>
      </p:pic>
      <p:pic>
        <p:nvPicPr>
          <p:cNvPr id="242" name="Google Shape;242;p29"/>
          <p:cNvPicPr preferRelativeResize="0"/>
          <p:nvPr/>
        </p:nvPicPr>
        <p:blipFill>
          <a:blip r:embed="rId6">
            <a:alphaModFix/>
          </a:blip>
          <a:stretch>
            <a:fillRect/>
          </a:stretch>
        </p:blipFill>
        <p:spPr>
          <a:xfrm>
            <a:off x="729450" y="1908850"/>
            <a:ext cx="2257373" cy="2517420"/>
          </a:xfrm>
          <a:prstGeom prst="rect">
            <a:avLst/>
          </a:prstGeom>
          <a:noFill/>
          <a:ln>
            <a:noFill/>
          </a:ln>
        </p:spPr>
      </p:pic>
      <p:sp>
        <p:nvSpPr>
          <p:cNvPr id="243" name="Google Shape;243;p29"/>
          <p:cNvSpPr txBox="1"/>
          <p:nvPr/>
        </p:nvSpPr>
        <p:spPr>
          <a:xfrm>
            <a:off x="2616550" y="4555075"/>
            <a:ext cx="4513800" cy="46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Transparent parts that cannot be scanned via IR sensor</a:t>
            </a:r>
            <a:endParaRPr>
              <a:latin typeface="Lato"/>
              <a:ea typeface="Lato"/>
              <a:cs typeface="Lato"/>
              <a:sym typeface="Lato"/>
            </a:endParaRPr>
          </a:p>
        </p:txBody>
      </p:sp>
      <p:cxnSp>
        <p:nvCxnSpPr>
          <p:cNvPr id="244" name="Google Shape;244;p29"/>
          <p:cNvCxnSpPr>
            <a:stCxn id="243" idx="1"/>
          </p:cNvCxnSpPr>
          <p:nvPr/>
        </p:nvCxnSpPr>
        <p:spPr>
          <a:xfrm rot="10800000">
            <a:off x="1779250" y="3059725"/>
            <a:ext cx="837300" cy="1728000"/>
          </a:xfrm>
          <a:prstGeom prst="straightConnector1">
            <a:avLst/>
          </a:prstGeom>
          <a:noFill/>
          <a:ln w="9525" cap="flat" cmpd="sng">
            <a:solidFill>
              <a:schemeClr val="dk2"/>
            </a:solidFill>
            <a:prstDash val="solid"/>
            <a:round/>
            <a:headEnd type="none" w="med" len="med"/>
            <a:tailEnd type="triangle" w="med" len="med"/>
          </a:ln>
        </p:spPr>
      </p:cxnSp>
      <p:cxnSp>
        <p:nvCxnSpPr>
          <p:cNvPr id="245" name="Google Shape;245;p29"/>
          <p:cNvCxnSpPr/>
          <p:nvPr/>
        </p:nvCxnSpPr>
        <p:spPr>
          <a:xfrm rot="10800000" flipH="1">
            <a:off x="3807425" y="2851725"/>
            <a:ext cx="720000" cy="1765200"/>
          </a:xfrm>
          <a:prstGeom prst="straightConnector1">
            <a:avLst/>
          </a:prstGeom>
          <a:noFill/>
          <a:ln w="9525" cap="flat" cmpd="sng">
            <a:solidFill>
              <a:schemeClr val="dk2"/>
            </a:solidFill>
            <a:prstDash val="solid"/>
            <a:round/>
            <a:headEnd type="none" w="med" len="med"/>
            <a:tailEnd type="triangle" w="med" len="med"/>
          </a:ln>
        </p:spPr>
      </p:cxnSp>
      <p:pic>
        <p:nvPicPr>
          <p:cNvPr id="246" name="Google Shape;246;p29"/>
          <p:cNvPicPr preferRelativeResize="0"/>
          <p:nvPr/>
        </p:nvPicPr>
        <p:blipFill rotWithShape="1">
          <a:blip r:embed="rId7">
            <a:alphaModFix/>
          </a:blip>
          <a:srcRect b="21334"/>
          <a:stretch/>
        </p:blipFill>
        <p:spPr>
          <a:xfrm>
            <a:off x="6741925" y="1318650"/>
            <a:ext cx="2181325" cy="3119875"/>
          </a:xfrm>
          <a:prstGeom prst="rect">
            <a:avLst/>
          </a:prstGeom>
          <a:noFill/>
          <a:ln>
            <a:noFill/>
          </a:ln>
        </p:spPr>
      </p:pic>
      <p:cxnSp>
        <p:nvCxnSpPr>
          <p:cNvPr id="247" name="Google Shape;247;p29"/>
          <p:cNvCxnSpPr/>
          <p:nvPr/>
        </p:nvCxnSpPr>
        <p:spPr>
          <a:xfrm>
            <a:off x="2720600" y="2955325"/>
            <a:ext cx="782400" cy="0"/>
          </a:xfrm>
          <a:prstGeom prst="straightConnector1">
            <a:avLst/>
          </a:prstGeom>
          <a:noFill/>
          <a:ln w="9525" cap="flat" cmpd="sng">
            <a:solidFill>
              <a:schemeClr val="dk2"/>
            </a:solidFill>
            <a:prstDash val="solid"/>
            <a:round/>
            <a:headEnd type="none" w="med" len="med"/>
            <a:tailEnd type="triangle" w="med" len="med"/>
          </a:ln>
        </p:spPr>
      </p:cxnSp>
      <p:cxnSp>
        <p:nvCxnSpPr>
          <p:cNvPr id="248" name="Google Shape;248;p29"/>
          <p:cNvCxnSpPr/>
          <p:nvPr/>
        </p:nvCxnSpPr>
        <p:spPr>
          <a:xfrm rot="10800000" flipH="1">
            <a:off x="5834438" y="2947813"/>
            <a:ext cx="837000" cy="15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Future Development</a:t>
            </a:r>
            <a:endParaRPr/>
          </a:p>
        </p:txBody>
      </p:sp>
      <p:sp>
        <p:nvSpPr>
          <p:cNvPr id="254" name="Google Shape;254;p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Use dual sensor mode with Ultrasound Sensor to reduce error from reflection and transparent material</a:t>
            </a:r>
            <a:endParaRPr/>
          </a:p>
          <a:p>
            <a:pPr marL="457200" lvl="0" indent="-311150" algn="l" rtl="0">
              <a:spcBef>
                <a:spcPts val="0"/>
              </a:spcBef>
              <a:spcAft>
                <a:spcPts val="0"/>
              </a:spcAft>
              <a:buSzPts val="1300"/>
              <a:buChar char="-"/>
            </a:pPr>
            <a:r>
              <a:rPr lang="en-GB"/>
              <a:t>Improve post-processing and scanning accuracy (This ToF Sensor is not the best one to suit this kind of application)</a:t>
            </a:r>
            <a:endParaRPr/>
          </a:p>
          <a:p>
            <a:pPr marL="457200" lvl="0" indent="-311150" algn="l" rtl="0">
              <a:spcBef>
                <a:spcPts val="0"/>
              </a:spcBef>
              <a:spcAft>
                <a:spcPts val="0"/>
              </a:spcAft>
              <a:buSzPts val="1300"/>
              <a:buChar char="-"/>
            </a:pPr>
            <a:r>
              <a:rPr lang="en-GB"/>
              <a:t>3D Copying Machine! (Scanner directly output gcode for 3D printer to print at the same time)</a:t>
            </a:r>
            <a:endParaRPr/>
          </a:p>
          <a:p>
            <a:pPr marL="457200" lvl="0" indent="-311150" algn="l" rtl="0">
              <a:spcBef>
                <a:spcPts val="0"/>
              </a:spcBef>
              <a:spcAft>
                <a:spcPts val="0"/>
              </a:spcAft>
              <a:buSzPts val="1300"/>
              <a:buChar char="-"/>
            </a:pPr>
            <a:r>
              <a:rPr lang="en-GB"/>
              <a:t>Open Source</a:t>
            </a:r>
            <a:endParaRPr/>
          </a:p>
        </p:txBody>
      </p:sp>
      <p:pic>
        <p:nvPicPr>
          <p:cNvPr id="255" name="Google Shape;255;p30"/>
          <p:cNvPicPr preferRelativeResize="0"/>
          <p:nvPr/>
        </p:nvPicPr>
        <p:blipFill>
          <a:blip r:embed="rId3">
            <a:alphaModFix/>
          </a:blip>
          <a:stretch>
            <a:fillRect/>
          </a:stretch>
        </p:blipFill>
        <p:spPr>
          <a:xfrm>
            <a:off x="0" y="3345272"/>
            <a:ext cx="1876750" cy="1876750"/>
          </a:xfrm>
          <a:prstGeom prst="rect">
            <a:avLst/>
          </a:prstGeom>
          <a:noFill/>
          <a:ln>
            <a:noFill/>
          </a:ln>
        </p:spPr>
      </p:pic>
      <p:pic>
        <p:nvPicPr>
          <p:cNvPr id="256" name="Google Shape;256;p30"/>
          <p:cNvPicPr preferRelativeResize="0"/>
          <p:nvPr/>
        </p:nvPicPr>
        <p:blipFill>
          <a:blip r:embed="rId4">
            <a:alphaModFix/>
          </a:blip>
          <a:stretch>
            <a:fillRect/>
          </a:stretch>
        </p:blipFill>
        <p:spPr>
          <a:xfrm>
            <a:off x="7343625" y="4243325"/>
            <a:ext cx="1800375" cy="9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sp>
        <p:nvSpPr>
          <p:cNvPr id="262" name="Google Shape;262;p3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63" name="Google Shape;263;p31"/>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94" name="Google Shape;94;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3D Scanners are kind of expensive right now but it has a wide range of application</a:t>
            </a:r>
            <a:endParaRPr/>
          </a:p>
          <a:p>
            <a:pPr marL="457200" lvl="0" indent="-311150" algn="l" rtl="0">
              <a:spcBef>
                <a:spcPts val="0"/>
              </a:spcBef>
              <a:spcAft>
                <a:spcPts val="0"/>
              </a:spcAft>
              <a:buSzPts val="1300"/>
              <a:buChar char="-"/>
            </a:pPr>
            <a:r>
              <a:rPr lang="en-GB"/>
              <a:t>We want to make a low cost 3D scanner with ToF Sensor and two stepper motors as </a:t>
            </a:r>
            <a:r>
              <a:rPr lang="en-GB" b="1"/>
              <a:t>Proof of Concept</a:t>
            </a:r>
            <a:endParaRPr b="1"/>
          </a:p>
          <a:p>
            <a:pPr marL="457200" lvl="0" indent="-311150" algn="l" rtl="0">
              <a:spcBef>
                <a:spcPts val="0"/>
              </a:spcBef>
              <a:spcAft>
                <a:spcPts val="0"/>
              </a:spcAft>
              <a:buSzPts val="1300"/>
              <a:buChar char="-"/>
            </a:pPr>
            <a:r>
              <a:rPr lang="en-GB"/>
              <a:t>Aim as create somewhat observable 3D models from one single sensor by converting the sensor data into point clouds that construct the 3D model</a:t>
            </a:r>
            <a:endParaRPr/>
          </a:p>
        </p:txBody>
      </p:sp>
      <p:pic>
        <p:nvPicPr>
          <p:cNvPr id="95" name="Google Shape;95;p14"/>
          <p:cNvPicPr preferRelativeResize="0"/>
          <p:nvPr/>
        </p:nvPicPr>
        <p:blipFill>
          <a:blip r:embed="rId3">
            <a:alphaModFix/>
          </a:blip>
          <a:stretch>
            <a:fillRect/>
          </a:stretch>
        </p:blipFill>
        <p:spPr>
          <a:xfrm>
            <a:off x="0" y="3345272"/>
            <a:ext cx="1876750" cy="1876750"/>
          </a:xfrm>
          <a:prstGeom prst="rect">
            <a:avLst/>
          </a:prstGeom>
          <a:noFill/>
          <a:ln>
            <a:noFill/>
          </a:ln>
        </p:spPr>
      </p:pic>
      <p:pic>
        <p:nvPicPr>
          <p:cNvPr id="96" name="Google Shape;96;p14"/>
          <p:cNvPicPr preferRelativeResize="0"/>
          <p:nvPr/>
        </p:nvPicPr>
        <p:blipFill>
          <a:blip r:embed="rId4">
            <a:alphaModFix/>
          </a:blip>
          <a:stretch>
            <a:fillRect/>
          </a:stretch>
        </p:blipFill>
        <p:spPr>
          <a:xfrm>
            <a:off x="7343625" y="4243325"/>
            <a:ext cx="1800375" cy="900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 and CopyRight</a:t>
            </a:r>
            <a:endParaRPr/>
          </a:p>
        </p:txBody>
      </p:sp>
      <p:sp>
        <p:nvSpPr>
          <p:cNvPr id="269" name="Google Shape;269;p32"/>
          <p:cNvSpPr txBox="1">
            <a:spLocks noGrp="1"/>
          </p:cNvSpPr>
          <p:nvPr>
            <p:ph type="body" idx="1"/>
          </p:nvPr>
        </p:nvSpPr>
        <p:spPr>
          <a:xfrm>
            <a:off x="727650" y="1961200"/>
            <a:ext cx="7688700" cy="30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All the content in this powerpoint is copyRight IMUS Laboratory (and its member), All Right Reserved.</a:t>
            </a:r>
            <a:br>
              <a:rPr lang="en-GB"/>
            </a:br>
            <a:r>
              <a:rPr lang="en-GB"/>
              <a:t>You can freely distribute this powerpoint with the following restriction</a:t>
            </a:r>
            <a:endParaRPr/>
          </a:p>
          <a:p>
            <a:pPr marL="457200" lvl="0" indent="-311150" algn="l" rtl="0">
              <a:spcBef>
                <a:spcPts val="1600"/>
              </a:spcBef>
              <a:spcAft>
                <a:spcPts val="0"/>
              </a:spcAft>
              <a:buSzPts val="1300"/>
              <a:buChar char="-"/>
            </a:pPr>
            <a:r>
              <a:rPr lang="en-GB"/>
              <a:t>No Commercial Uses</a:t>
            </a:r>
            <a:endParaRPr/>
          </a:p>
          <a:p>
            <a:pPr marL="457200" lvl="0" indent="-311150" algn="l" rtl="0">
              <a:spcBef>
                <a:spcPts val="0"/>
              </a:spcBef>
              <a:spcAft>
                <a:spcPts val="0"/>
              </a:spcAft>
              <a:buSzPts val="1300"/>
              <a:buChar char="-"/>
            </a:pPr>
            <a:r>
              <a:rPr lang="en-GB"/>
              <a:t>No charge / fees should be involved when distributing this powerpoint and related files inside this project</a:t>
            </a:r>
            <a:endParaRPr/>
          </a:p>
          <a:p>
            <a:pPr marL="457200" lvl="0" indent="-311150" algn="l" rtl="0">
              <a:spcBef>
                <a:spcPts val="0"/>
              </a:spcBef>
              <a:spcAft>
                <a:spcPts val="0"/>
              </a:spcAft>
              <a:buSzPts val="1300"/>
              <a:buChar char="-"/>
            </a:pPr>
            <a:r>
              <a:rPr lang="en-GB"/>
              <a:t>Toby and Andy (Author of this project) has all right towards this project and all project material. The author will bear any responsibility to the safety, workability, accuracy or other technical or safety related issue regarding this machine.</a:t>
            </a:r>
            <a:endParaRPr/>
          </a:p>
          <a:p>
            <a:pPr marL="457200" lvl="0" indent="-311150" algn="l" rtl="0">
              <a:spcBef>
                <a:spcPts val="0"/>
              </a:spcBef>
              <a:spcAft>
                <a:spcPts val="0"/>
              </a:spcAft>
              <a:buSzPts val="1300"/>
              <a:buChar char="-"/>
            </a:pPr>
            <a:r>
              <a:rPr lang="en-GB"/>
              <a:t>Ask for permission for usage if you are using this project (and its material) for any purposes except educational and personal uses purpose.</a:t>
            </a:r>
            <a:endParaRPr/>
          </a:p>
          <a:p>
            <a:pPr marL="0" lvl="0" indent="0" algn="l" rtl="0">
              <a:spcBef>
                <a:spcPts val="1600"/>
              </a:spcBef>
              <a:spcAft>
                <a:spcPts val="1600"/>
              </a:spcAft>
              <a:buNone/>
            </a:pPr>
            <a:r>
              <a:rPr lang="en-GB"/>
              <a:t>Visit </a:t>
            </a:r>
            <a:r>
              <a:rPr lang="en-GB" u="sng">
                <a:solidFill>
                  <a:schemeClr val="hlink"/>
                </a:solidFill>
                <a:hlinkClick r:id="rId3"/>
              </a:rPr>
              <a:t>https://www.facebook.com/ImusLaboratory</a:t>
            </a:r>
            <a:r>
              <a:rPr lang="en-GB"/>
              <a:t> for more information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Design Sketch</a:t>
            </a:r>
            <a:endParaRPr/>
          </a:p>
        </p:txBody>
      </p:sp>
      <p:sp>
        <p:nvSpPr>
          <p:cNvPr id="102" name="Google Shape;102;p15"/>
          <p:cNvSpPr txBox="1">
            <a:spLocks noGrp="1"/>
          </p:cNvSpPr>
          <p:nvPr>
            <p:ph type="body" idx="1"/>
          </p:nvPr>
        </p:nvSpPr>
        <p:spPr>
          <a:xfrm>
            <a:off x="729450" y="2078875"/>
            <a:ext cx="27621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Draft design of the scanner, designed to be completely 3D printable and cheap to build.</a:t>
            </a:r>
            <a:endParaRPr/>
          </a:p>
        </p:txBody>
      </p:sp>
      <p:pic>
        <p:nvPicPr>
          <p:cNvPr id="103" name="Google Shape;103;p15"/>
          <p:cNvPicPr preferRelativeResize="0"/>
          <p:nvPr/>
        </p:nvPicPr>
        <p:blipFill>
          <a:blip r:embed="rId3">
            <a:alphaModFix/>
          </a:blip>
          <a:stretch>
            <a:fillRect/>
          </a:stretch>
        </p:blipFill>
        <p:spPr>
          <a:xfrm>
            <a:off x="3270000" y="927100"/>
            <a:ext cx="5372100" cy="3886200"/>
          </a:xfrm>
          <a:prstGeom prst="rect">
            <a:avLst/>
          </a:prstGeom>
          <a:noFill/>
          <a:ln>
            <a:noFill/>
          </a:ln>
        </p:spPr>
      </p:pic>
      <p:pic>
        <p:nvPicPr>
          <p:cNvPr id="104" name="Google Shape;104;p15"/>
          <p:cNvPicPr preferRelativeResize="0"/>
          <p:nvPr/>
        </p:nvPicPr>
        <p:blipFill>
          <a:blip r:embed="rId4">
            <a:alphaModFix/>
          </a:blip>
          <a:stretch>
            <a:fillRect/>
          </a:stretch>
        </p:blipFill>
        <p:spPr>
          <a:xfrm>
            <a:off x="0" y="3345272"/>
            <a:ext cx="1876750" cy="1876750"/>
          </a:xfrm>
          <a:prstGeom prst="rect">
            <a:avLst/>
          </a:prstGeom>
          <a:noFill/>
          <a:ln>
            <a:noFill/>
          </a:ln>
        </p:spPr>
      </p:pic>
      <p:pic>
        <p:nvPicPr>
          <p:cNvPr id="105" name="Google Shape;105;p15"/>
          <p:cNvPicPr preferRelativeResize="0"/>
          <p:nvPr/>
        </p:nvPicPr>
        <p:blipFill>
          <a:blip r:embed="rId5">
            <a:alphaModFix/>
          </a:blip>
          <a:stretch>
            <a:fillRect/>
          </a:stretch>
        </p:blipFill>
        <p:spPr>
          <a:xfrm>
            <a:off x="7343625" y="4243325"/>
            <a:ext cx="1800375" cy="90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601825" y="13088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3D modeling (and render)</a:t>
            </a:r>
            <a:endParaRPr/>
          </a:p>
        </p:txBody>
      </p:sp>
      <p:sp>
        <p:nvSpPr>
          <p:cNvPr id="111" name="Google Shape;111;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2" name="Google Shape;112;p16"/>
          <p:cNvPicPr preferRelativeResize="0"/>
          <p:nvPr/>
        </p:nvPicPr>
        <p:blipFill>
          <a:blip r:embed="rId3">
            <a:alphaModFix/>
          </a:blip>
          <a:stretch>
            <a:fillRect/>
          </a:stretch>
        </p:blipFill>
        <p:spPr>
          <a:xfrm>
            <a:off x="4935650" y="162003"/>
            <a:ext cx="4094026" cy="2049150"/>
          </a:xfrm>
          <a:prstGeom prst="rect">
            <a:avLst/>
          </a:prstGeom>
          <a:noFill/>
          <a:ln>
            <a:noFill/>
          </a:ln>
        </p:spPr>
      </p:pic>
      <p:pic>
        <p:nvPicPr>
          <p:cNvPr id="113" name="Google Shape;113;p16"/>
          <p:cNvPicPr preferRelativeResize="0"/>
          <p:nvPr/>
        </p:nvPicPr>
        <p:blipFill>
          <a:blip r:embed="rId4">
            <a:alphaModFix/>
          </a:blip>
          <a:stretch>
            <a:fillRect/>
          </a:stretch>
        </p:blipFill>
        <p:spPr>
          <a:xfrm>
            <a:off x="4935650" y="2605976"/>
            <a:ext cx="4094026" cy="2049126"/>
          </a:xfrm>
          <a:prstGeom prst="rect">
            <a:avLst/>
          </a:prstGeom>
          <a:noFill/>
          <a:ln>
            <a:noFill/>
          </a:ln>
        </p:spPr>
      </p:pic>
      <p:pic>
        <p:nvPicPr>
          <p:cNvPr id="114" name="Google Shape;114;p16"/>
          <p:cNvPicPr preferRelativeResize="0"/>
          <p:nvPr/>
        </p:nvPicPr>
        <p:blipFill>
          <a:blip r:embed="rId5">
            <a:alphaModFix/>
          </a:blip>
          <a:stretch>
            <a:fillRect/>
          </a:stretch>
        </p:blipFill>
        <p:spPr>
          <a:xfrm>
            <a:off x="145475" y="1888413"/>
            <a:ext cx="5278574" cy="2642024"/>
          </a:xfrm>
          <a:prstGeom prst="rect">
            <a:avLst/>
          </a:prstGeom>
          <a:noFill/>
          <a:ln>
            <a:noFill/>
          </a:ln>
        </p:spPr>
      </p:pic>
      <p:pic>
        <p:nvPicPr>
          <p:cNvPr id="115" name="Google Shape;115;p16"/>
          <p:cNvPicPr preferRelativeResize="0"/>
          <p:nvPr/>
        </p:nvPicPr>
        <p:blipFill>
          <a:blip r:embed="rId6">
            <a:alphaModFix/>
          </a:blip>
          <a:stretch>
            <a:fillRect/>
          </a:stretch>
        </p:blipFill>
        <p:spPr>
          <a:xfrm>
            <a:off x="7343625" y="4243325"/>
            <a:ext cx="1800375" cy="900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729450" y="1318650"/>
            <a:ext cx="3869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Final Product (Scanner)</a:t>
            </a:r>
            <a:endParaRPr/>
          </a:p>
        </p:txBody>
      </p:sp>
      <p:sp>
        <p:nvSpPr>
          <p:cNvPr id="121" name="Google Shape;121;p17"/>
          <p:cNvSpPr txBox="1">
            <a:spLocks noGrp="1"/>
          </p:cNvSpPr>
          <p:nvPr>
            <p:ph type="body" idx="1"/>
          </p:nvPr>
        </p:nvSpPr>
        <p:spPr>
          <a:xfrm>
            <a:off x="729450" y="2198350"/>
            <a:ext cx="3647700" cy="27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Specification:</a:t>
            </a:r>
            <a:endParaRPr/>
          </a:p>
          <a:p>
            <a:pPr marL="0" lvl="0" indent="0" algn="l" rtl="0">
              <a:spcBef>
                <a:spcPts val="1600"/>
              </a:spcBef>
              <a:spcAft>
                <a:spcPts val="0"/>
              </a:spcAft>
              <a:buNone/>
            </a:pPr>
            <a:r>
              <a:rPr lang="en-GB" b="1">
                <a:latin typeface="Arial"/>
                <a:ea typeface="Arial"/>
                <a:cs typeface="Arial"/>
                <a:sym typeface="Arial"/>
              </a:rPr>
              <a:t>VL53L1X ToF Sensor</a:t>
            </a:r>
            <a:br>
              <a:rPr lang="en-GB" b="1">
                <a:latin typeface="Arial"/>
                <a:ea typeface="Arial"/>
                <a:cs typeface="Arial"/>
                <a:sym typeface="Arial"/>
              </a:rPr>
            </a:br>
            <a:r>
              <a:rPr lang="en-GB" b="1">
                <a:latin typeface="Arial"/>
                <a:ea typeface="Arial"/>
                <a:cs typeface="Arial"/>
                <a:sym typeface="Arial"/>
              </a:rPr>
              <a:t>(SHARP GP2D12F)</a:t>
            </a:r>
            <a:br>
              <a:rPr lang="en-GB" b="1">
                <a:latin typeface="Arial"/>
                <a:ea typeface="Arial"/>
                <a:cs typeface="Arial"/>
                <a:sym typeface="Arial"/>
              </a:rPr>
            </a:br>
            <a:r>
              <a:rPr lang="en-GB" b="1">
                <a:latin typeface="Arial"/>
                <a:ea typeface="Arial"/>
                <a:cs typeface="Arial"/>
                <a:sym typeface="Arial"/>
              </a:rPr>
              <a:t>Arduino UNO</a:t>
            </a:r>
            <a:br>
              <a:rPr lang="en-GB" b="1">
                <a:latin typeface="Arial"/>
                <a:ea typeface="Arial"/>
                <a:cs typeface="Arial"/>
                <a:sym typeface="Arial"/>
              </a:rPr>
            </a:br>
            <a:r>
              <a:rPr lang="en-GB" b="1">
                <a:latin typeface="Arial"/>
                <a:ea typeface="Arial"/>
                <a:cs typeface="Arial"/>
                <a:sym typeface="Arial"/>
              </a:rPr>
              <a:t>2.8V Stepper Motor x2</a:t>
            </a:r>
            <a:br>
              <a:rPr lang="en-GB" b="1">
                <a:latin typeface="Arial"/>
                <a:ea typeface="Arial"/>
                <a:cs typeface="Arial"/>
                <a:sym typeface="Arial"/>
              </a:rPr>
            </a:br>
            <a:r>
              <a:rPr lang="en-GB" b="1">
                <a:latin typeface="Arial"/>
                <a:ea typeface="Arial"/>
                <a:cs typeface="Arial"/>
                <a:sym typeface="Arial"/>
              </a:rPr>
              <a:t>Many 3D Printed Parts</a:t>
            </a:r>
            <a:endParaRPr>
              <a:latin typeface="Arial"/>
              <a:ea typeface="Arial"/>
              <a:cs typeface="Arial"/>
              <a:sym typeface="Arial"/>
            </a:endParaRPr>
          </a:p>
          <a:p>
            <a:pPr marL="0" lvl="0" indent="0" algn="l" rtl="0">
              <a:spcBef>
                <a:spcPts val="1400"/>
              </a:spcBef>
              <a:spcAft>
                <a:spcPts val="0"/>
              </a:spcAft>
              <a:buClr>
                <a:srgbClr val="000000"/>
              </a:buClr>
              <a:buSzPts val="1100"/>
              <a:buFont typeface="Arial"/>
              <a:buNone/>
            </a:pPr>
            <a:endParaRPr b="1">
              <a:latin typeface="Arial"/>
              <a:ea typeface="Arial"/>
              <a:cs typeface="Arial"/>
              <a:sym typeface="Arial"/>
            </a:endParaRPr>
          </a:p>
          <a:p>
            <a:pPr marL="0" lvl="0" indent="0" algn="l" rtl="0">
              <a:spcBef>
                <a:spcPts val="400"/>
              </a:spcBef>
              <a:spcAft>
                <a:spcPts val="1600"/>
              </a:spcAft>
              <a:buNone/>
            </a:pPr>
            <a:endParaRPr/>
          </a:p>
        </p:txBody>
      </p:sp>
      <p:pic>
        <p:nvPicPr>
          <p:cNvPr id="122" name="Google Shape;122;p17"/>
          <p:cNvPicPr preferRelativeResize="0"/>
          <p:nvPr/>
        </p:nvPicPr>
        <p:blipFill>
          <a:blip r:embed="rId3">
            <a:alphaModFix/>
          </a:blip>
          <a:stretch>
            <a:fillRect/>
          </a:stretch>
        </p:blipFill>
        <p:spPr>
          <a:xfrm>
            <a:off x="4598979" y="0"/>
            <a:ext cx="4585790" cy="5143499"/>
          </a:xfrm>
          <a:prstGeom prst="rect">
            <a:avLst/>
          </a:prstGeom>
          <a:noFill/>
          <a:ln>
            <a:noFill/>
          </a:ln>
        </p:spPr>
      </p:pic>
      <p:pic>
        <p:nvPicPr>
          <p:cNvPr id="123" name="Google Shape;123;p17"/>
          <p:cNvPicPr preferRelativeResize="0"/>
          <p:nvPr/>
        </p:nvPicPr>
        <p:blipFill>
          <a:blip r:embed="rId4">
            <a:alphaModFix/>
          </a:blip>
          <a:stretch>
            <a:fillRect/>
          </a:stretch>
        </p:blipFill>
        <p:spPr>
          <a:xfrm>
            <a:off x="7343625" y="4243325"/>
            <a:ext cx="1800375" cy="900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18"/>
          <p:cNvSpPr txBox="1">
            <a:spLocks noGrp="1"/>
          </p:cNvSpPr>
          <p:nvPr>
            <p:ph type="body" idx="1"/>
          </p:nvPr>
        </p:nvSpPr>
        <p:spPr>
          <a:xfrm>
            <a:off x="409225" y="3794075"/>
            <a:ext cx="5146500" cy="686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Top View and Front View</a:t>
            </a:r>
            <a:endParaRPr/>
          </a:p>
        </p:txBody>
      </p:sp>
      <p:pic>
        <p:nvPicPr>
          <p:cNvPr id="130" name="Google Shape;130;p18"/>
          <p:cNvPicPr preferRelativeResize="0"/>
          <p:nvPr/>
        </p:nvPicPr>
        <p:blipFill>
          <a:blip r:embed="rId3">
            <a:alphaModFix/>
          </a:blip>
          <a:stretch>
            <a:fillRect/>
          </a:stretch>
        </p:blipFill>
        <p:spPr>
          <a:xfrm>
            <a:off x="5876025" y="786200"/>
            <a:ext cx="3267976" cy="4357302"/>
          </a:xfrm>
          <a:prstGeom prst="rect">
            <a:avLst/>
          </a:prstGeom>
          <a:noFill/>
          <a:ln>
            <a:noFill/>
          </a:ln>
        </p:spPr>
      </p:pic>
      <p:pic>
        <p:nvPicPr>
          <p:cNvPr id="131" name="Google Shape;131;p18"/>
          <p:cNvPicPr preferRelativeResize="0"/>
          <p:nvPr/>
        </p:nvPicPr>
        <p:blipFill>
          <a:blip r:embed="rId4">
            <a:alphaModFix/>
          </a:blip>
          <a:stretch>
            <a:fillRect/>
          </a:stretch>
        </p:blipFill>
        <p:spPr>
          <a:xfrm>
            <a:off x="0" y="0"/>
            <a:ext cx="6494424" cy="3653975"/>
          </a:xfrm>
          <a:prstGeom prst="rect">
            <a:avLst/>
          </a:prstGeom>
          <a:noFill/>
          <a:ln>
            <a:noFill/>
          </a:ln>
        </p:spPr>
      </p:pic>
      <p:pic>
        <p:nvPicPr>
          <p:cNvPr id="132" name="Google Shape;132;p18"/>
          <p:cNvPicPr preferRelativeResize="0"/>
          <p:nvPr/>
        </p:nvPicPr>
        <p:blipFill>
          <a:blip r:embed="rId5">
            <a:alphaModFix/>
          </a:blip>
          <a:stretch>
            <a:fillRect/>
          </a:stretch>
        </p:blipFill>
        <p:spPr>
          <a:xfrm>
            <a:off x="7343625" y="4243325"/>
            <a:ext cx="1800375" cy="900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0" y="983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Scanner In Action</a:t>
            </a:r>
            <a:endParaRPr/>
          </a:p>
        </p:txBody>
      </p:sp>
      <p:sp>
        <p:nvSpPr>
          <p:cNvPr id="138" name="Google Shape;138;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9" name="Google Shape;139;p19"/>
          <p:cNvPicPr preferRelativeResize="0"/>
          <p:nvPr/>
        </p:nvPicPr>
        <p:blipFill>
          <a:blip r:embed="rId4">
            <a:alphaModFix/>
          </a:blip>
          <a:stretch>
            <a:fillRect/>
          </a:stretch>
        </p:blipFill>
        <p:spPr>
          <a:xfrm>
            <a:off x="0" y="3345272"/>
            <a:ext cx="1876750" cy="1876750"/>
          </a:xfrm>
          <a:prstGeom prst="rect">
            <a:avLst/>
          </a:prstGeom>
          <a:noFill/>
          <a:ln>
            <a:noFill/>
          </a:ln>
        </p:spPr>
      </p:pic>
      <p:pic>
        <p:nvPicPr>
          <p:cNvPr id="140" name="Google Shape;140;p19"/>
          <p:cNvPicPr preferRelativeResize="0"/>
          <p:nvPr/>
        </p:nvPicPr>
        <p:blipFill>
          <a:blip r:embed="rId5">
            <a:alphaModFix/>
          </a:blip>
          <a:stretch>
            <a:fillRect/>
          </a:stretch>
        </p:blipFill>
        <p:spPr>
          <a:xfrm>
            <a:off x="7343625" y="4243325"/>
            <a:ext cx="1800375" cy="900175"/>
          </a:xfrm>
          <a:prstGeom prst="rect">
            <a:avLst/>
          </a:prstGeom>
          <a:noFill/>
          <a:ln>
            <a:noFill/>
          </a:ln>
        </p:spPr>
      </p:pic>
      <p:pic>
        <p:nvPicPr>
          <p:cNvPr id="7" name="quickdemo.mp4">
            <a:hlinkClick r:id="" action="ppaction://media"/>
          </p:cNvPr>
          <p:cNvPicPr>
            <a:picLocks noRot="1" noChangeAspect="1"/>
          </p:cNvPicPr>
          <p:nvPr>
            <a:videoFile r:link="rId1"/>
          </p:nvPr>
        </p:nvPicPr>
        <p:blipFill>
          <a:blip r:embed="rId6"/>
          <a:stretch>
            <a:fillRect/>
          </a:stretch>
        </p:blipFill>
        <p:spPr>
          <a:xfrm>
            <a:off x="1907704" y="771550"/>
            <a:ext cx="4968552" cy="372641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Raw Output of Scanner</a:t>
            </a:r>
            <a:endParaRPr/>
          </a:p>
        </p:txBody>
      </p:sp>
      <p:sp>
        <p:nvSpPr>
          <p:cNvPr id="147" name="Google Shape;147;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48" name="Google Shape;148;p20"/>
          <p:cNvPicPr preferRelativeResize="0"/>
          <p:nvPr/>
        </p:nvPicPr>
        <p:blipFill>
          <a:blip r:embed="rId3">
            <a:alphaModFix/>
          </a:blip>
          <a:stretch>
            <a:fillRect/>
          </a:stretch>
        </p:blipFill>
        <p:spPr>
          <a:xfrm>
            <a:off x="0" y="3345272"/>
            <a:ext cx="1876750" cy="1876750"/>
          </a:xfrm>
          <a:prstGeom prst="rect">
            <a:avLst/>
          </a:prstGeom>
          <a:noFill/>
          <a:ln>
            <a:noFill/>
          </a:ln>
        </p:spPr>
      </p:pic>
      <p:pic>
        <p:nvPicPr>
          <p:cNvPr id="149" name="Google Shape;149;p20"/>
          <p:cNvPicPr preferRelativeResize="0"/>
          <p:nvPr/>
        </p:nvPicPr>
        <p:blipFill>
          <a:blip r:embed="rId4">
            <a:alphaModFix/>
          </a:blip>
          <a:stretch>
            <a:fillRect/>
          </a:stretch>
        </p:blipFill>
        <p:spPr>
          <a:xfrm>
            <a:off x="7343625" y="4243325"/>
            <a:ext cx="1800375" cy="900175"/>
          </a:xfrm>
          <a:prstGeom prst="rect">
            <a:avLst/>
          </a:prstGeom>
          <a:noFill/>
          <a:ln>
            <a:noFill/>
          </a:ln>
        </p:spPr>
      </p:pic>
      <p:pic>
        <p:nvPicPr>
          <p:cNvPr id="150" name="Google Shape;150;p20"/>
          <p:cNvPicPr preferRelativeResize="0"/>
          <p:nvPr/>
        </p:nvPicPr>
        <p:blipFill>
          <a:blip r:embed="rId5">
            <a:alphaModFix/>
          </a:blip>
          <a:stretch>
            <a:fillRect/>
          </a:stretch>
        </p:blipFill>
        <p:spPr>
          <a:xfrm>
            <a:off x="1008800" y="1905075"/>
            <a:ext cx="4576401" cy="2806526"/>
          </a:xfrm>
          <a:prstGeom prst="rect">
            <a:avLst/>
          </a:prstGeom>
          <a:noFill/>
          <a:ln>
            <a:noFill/>
          </a:ln>
        </p:spPr>
      </p:pic>
      <p:pic>
        <p:nvPicPr>
          <p:cNvPr id="151" name="Google Shape;151;p20"/>
          <p:cNvPicPr preferRelativeResize="0"/>
          <p:nvPr/>
        </p:nvPicPr>
        <p:blipFill>
          <a:blip r:embed="rId6">
            <a:alphaModFix/>
          </a:blip>
          <a:stretch>
            <a:fillRect/>
          </a:stretch>
        </p:blipFill>
        <p:spPr>
          <a:xfrm>
            <a:off x="5640123" y="1036225"/>
            <a:ext cx="3433451" cy="367537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Processed Scan Data</a:t>
            </a:r>
            <a:endParaRPr/>
          </a:p>
        </p:txBody>
      </p:sp>
      <p:sp>
        <p:nvSpPr>
          <p:cNvPr id="157" name="Google Shape;157;p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8" name="Google Shape;158;p21"/>
          <p:cNvPicPr preferRelativeResize="0"/>
          <p:nvPr/>
        </p:nvPicPr>
        <p:blipFill>
          <a:blip r:embed="rId3">
            <a:alphaModFix/>
          </a:blip>
          <a:stretch>
            <a:fillRect/>
          </a:stretch>
        </p:blipFill>
        <p:spPr>
          <a:xfrm>
            <a:off x="0" y="3345272"/>
            <a:ext cx="1876750" cy="1876750"/>
          </a:xfrm>
          <a:prstGeom prst="rect">
            <a:avLst/>
          </a:prstGeom>
          <a:noFill/>
          <a:ln>
            <a:noFill/>
          </a:ln>
        </p:spPr>
      </p:pic>
      <p:pic>
        <p:nvPicPr>
          <p:cNvPr id="159" name="Google Shape;159;p21"/>
          <p:cNvPicPr preferRelativeResize="0"/>
          <p:nvPr/>
        </p:nvPicPr>
        <p:blipFill>
          <a:blip r:embed="rId4">
            <a:alphaModFix/>
          </a:blip>
          <a:stretch>
            <a:fillRect/>
          </a:stretch>
        </p:blipFill>
        <p:spPr>
          <a:xfrm>
            <a:off x="7343625" y="4243325"/>
            <a:ext cx="1800375" cy="900175"/>
          </a:xfrm>
          <a:prstGeom prst="rect">
            <a:avLst/>
          </a:prstGeom>
          <a:noFill/>
          <a:ln>
            <a:noFill/>
          </a:ln>
        </p:spPr>
      </p:pic>
      <p:pic>
        <p:nvPicPr>
          <p:cNvPr id="160" name="Google Shape;160;p21"/>
          <p:cNvPicPr preferRelativeResize="0"/>
          <p:nvPr/>
        </p:nvPicPr>
        <p:blipFill rotWithShape="1">
          <a:blip r:embed="rId5">
            <a:alphaModFix/>
          </a:blip>
          <a:srcRect l="31859" r="38414" b="8983"/>
          <a:stretch/>
        </p:blipFill>
        <p:spPr>
          <a:xfrm>
            <a:off x="2493225" y="1988350"/>
            <a:ext cx="1395426" cy="2620174"/>
          </a:xfrm>
          <a:prstGeom prst="rect">
            <a:avLst/>
          </a:prstGeom>
          <a:noFill/>
          <a:ln>
            <a:noFill/>
          </a:ln>
        </p:spPr>
      </p:pic>
      <p:pic>
        <p:nvPicPr>
          <p:cNvPr id="161" name="Google Shape;161;p21"/>
          <p:cNvPicPr preferRelativeResize="0"/>
          <p:nvPr/>
        </p:nvPicPr>
        <p:blipFill rotWithShape="1">
          <a:blip r:embed="rId6">
            <a:alphaModFix/>
          </a:blip>
          <a:srcRect l="33813" t="4773" r="39082" b="2358"/>
          <a:stretch/>
        </p:blipFill>
        <p:spPr>
          <a:xfrm>
            <a:off x="4132475" y="1965275"/>
            <a:ext cx="1156075" cy="2666300"/>
          </a:xfrm>
          <a:prstGeom prst="rect">
            <a:avLst/>
          </a:prstGeom>
          <a:noFill/>
          <a:ln>
            <a:noFill/>
          </a:ln>
        </p:spPr>
      </p:pic>
      <p:pic>
        <p:nvPicPr>
          <p:cNvPr id="162" name="Google Shape;162;p21"/>
          <p:cNvPicPr preferRelativeResize="0"/>
          <p:nvPr/>
        </p:nvPicPr>
        <p:blipFill rotWithShape="1">
          <a:blip r:embed="rId7">
            <a:alphaModFix/>
          </a:blip>
          <a:srcRect l="40832" t="18311" r="41625" b="23957"/>
          <a:stretch/>
        </p:blipFill>
        <p:spPr>
          <a:xfrm>
            <a:off x="5590975" y="1898825"/>
            <a:ext cx="1476954" cy="2732751"/>
          </a:xfrm>
          <a:prstGeom prst="rect">
            <a:avLst/>
          </a:prstGeom>
          <a:noFill/>
          <a:ln>
            <a:noFill/>
          </a:ln>
        </p:spPr>
      </p:pic>
      <p:pic>
        <p:nvPicPr>
          <p:cNvPr id="163" name="Google Shape;163;p21"/>
          <p:cNvPicPr preferRelativeResize="0"/>
          <p:nvPr/>
        </p:nvPicPr>
        <p:blipFill rotWithShape="1">
          <a:blip r:embed="rId8">
            <a:alphaModFix/>
          </a:blip>
          <a:srcRect l="35633" t="6048" r="39139" b="7915"/>
          <a:stretch/>
        </p:blipFill>
        <p:spPr>
          <a:xfrm>
            <a:off x="7306550" y="1903175"/>
            <a:ext cx="1395427" cy="2636469"/>
          </a:xfrm>
          <a:prstGeom prst="rect">
            <a:avLst/>
          </a:prstGeom>
          <a:noFill/>
          <a:ln>
            <a:noFill/>
          </a:ln>
        </p:spPr>
      </p:pic>
      <p:pic>
        <p:nvPicPr>
          <p:cNvPr id="164" name="Google Shape;164;p21"/>
          <p:cNvPicPr preferRelativeResize="0"/>
          <p:nvPr/>
        </p:nvPicPr>
        <p:blipFill>
          <a:blip r:embed="rId9">
            <a:alphaModFix/>
          </a:blip>
          <a:stretch>
            <a:fillRect/>
          </a:stretch>
        </p:blipFill>
        <p:spPr>
          <a:xfrm>
            <a:off x="729458" y="1994637"/>
            <a:ext cx="1589543" cy="2607600"/>
          </a:xfrm>
          <a:prstGeom prst="rect">
            <a:avLst/>
          </a:prstGeom>
          <a:noFill/>
          <a:ln>
            <a:noFill/>
          </a:ln>
        </p:spPr>
      </p:pic>
      <p:sp>
        <p:nvSpPr>
          <p:cNvPr id="165" name="Google Shape;165;p21"/>
          <p:cNvSpPr/>
          <p:nvPr/>
        </p:nvSpPr>
        <p:spPr>
          <a:xfrm>
            <a:off x="2198750" y="3127000"/>
            <a:ext cx="422100" cy="372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1"/>
          <p:cNvSpPr/>
          <p:nvPr/>
        </p:nvSpPr>
        <p:spPr>
          <a:xfrm>
            <a:off x="3784275" y="3127000"/>
            <a:ext cx="422100" cy="372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5288550" y="3127000"/>
            <a:ext cx="422100" cy="372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6994550" y="3127000"/>
            <a:ext cx="422100" cy="372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579</Words>
  <Application>Microsoft Office PowerPoint</Application>
  <PresentationFormat>如螢幕大小 (16:9)</PresentationFormat>
  <Paragraphs>94</Paragraphs>
  <Slides>20</Slides>
  <Notes>20</Notes>
  <HiddenSlides>0</HiddenSlides>
  <MMClips>1</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20</vt:i4>
      </vt:variant>
    </vt:vector>
  </HeadingPairs>
  <TitlesOfParts>
    <vt:vector size="25" baseType="lpstr">
      <vt:lpstr>Arial</vt:lpstr>
      <vt:lpstr>新細明體</vt:lpstr>
      <vt:lpstr>Raleway</vt:lpstr>
      <vt:lpstr>Lato</vt:lpstr>
      <vt:lpstr>Streamline</vt:lpstr>
      <vt:lpstr>Budget 3D Scanner Project</vt:lpstr>
      <vt:lpstr>Introduction</vt:lpstr>
      <vt:lpstr>Design Sketch</vt:lpstr>
      <vt:lpstr>3D modeling (and render)</vt:lpstr>
      <vt:lpstr>Final Product (Scanner)</vt:lpstr>
      <vt:lpstr>投影片 6</vt:lpstr>
      <vt:lpstr>Scanner In Action</vt:lpstr>
      <vt:lpstr>Raw Output of Scanner</vt:lpstr>
      <vt:lpstr>Processed Scan Data</vt:lpstr>
      <vt:lpstr>Calibration formula deduction</vt:lpstr>
      <vt:lpstr>Assumptions</vt:lpstr>
      <vt:lpstr>Derive a function that link everything together</vt:lpstr>
      <vt:lpstr>Going through the DARKNESS of calculus</vt:lpstr>
      <vt:lpstr>It gots clear at this point</vt:lpstr>
      <vt:lpstr>Cost Summary</vt:lpstr>
      <vt:lpstr>Final Results</vt:lpstr>
      <vt:lpstr>Final Results</vt:lpstr>
      <vt:lpstr>Future Development</vt:lpstr>
      <vt:lpstr>Thank you</vt:lpstr>
      <vt:lpstr>Reference and CopyRight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Budget 3D Scanner Project</dc:title>
  <cp:lastModifiedBy>Toby</cp:lastModifiedBy>
  <cp:revision>1</cp:revision>
  <dcterms:modified xsi:type="dcterms:W3CDTF">2019-02-15T12:59:03Z</dcterms:modified>
</cp:coreProperties>
</file>